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8" r:id="rId3"/>
    <p:sldId id="260" r:id="rId4"/>
    <p:sldId id="262" r:id="rId5"/>
    <p:sldId id="263" r:id="rId6"/>
    <p:sldId id="284" r:id="rId7"/>
    <p:sldId id="264" r:id="rId8"/>
    <p:sldId id="293" r:id="rId9"/>
    <p:sldId id="274" r:id="rId10"/>
    <p:sldId id="289" r:id="rId11"/>
    <p:sldId id="287" r:id="rId12"/>
    <p:sldId id="290" r:id="rId13"/>
    <p:sldId id="292" r:id="rId14"/>
    <p:sldId id="272" r:id="rId15"/>
    <p:sldId id="266" r:id="rId16"/>
    <p:sldId id="285" r:id="rId17"/>
    <p:sldId id="288" r:id="rId18"/>
    <p:sldId id="279" r:id="rId19"/>
    <p:sldId id="278" r:id="rId20"/>
    <p:sldId id="281" r:id="rId21"/>
    <p:sldId id="283" r:id="rId22"/>
    <p:sldId id="265" r:id="rId23"/>
    <p:sldId id="282" r:id="rId24"/>
    <p:sldId id="267" r:id="rId25"/>
    <p:sldId id="268" r:id="rId26"/>
    <p:sldId id="269" r:id="rId27"/>
    <p:sldId id="271" r:id="rId28"/>
    <p:sldId id="275" r:id="rId29"/>
    <p:sldId id="273" r:id="rId30"/>
    <p:sldId id="294" r:id="rId31"/>
    <p:sldId id="297" r:id="rId32"/>
    <p:sldId id="298" r:id="rId33"/>
    <p:sldId id="299" r:id="rId34"/>
    <p:sldId id="305" r:id="rId35"/>
    <p:sldId id="306" r:id="rId36"/>
    <p:sldId id="307" r:id="rId37"/>
    <p:sldId id="308" r:id="rId38"/>
    <p:sldId id="302" r:id="rId39"/>
    <p:sldId id="286" r:id="rId40"/>
    <p:sldId id="300" r:id="rId41"/>
    <p:sldId id="295" r:id="rId42"/>
    <p:sldId id="30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82"/>
    <p:restoredTop sz="81698"/>
  </p:normalViewPr>
  <p:slideViewPr>
    <p:cSldViewPr snapToGrid="0" snapToObjects="1">
      <p:cViewPr varScale="1">
        <p:scale>
          <a:sx n="89" d="100"/>
          <a:sy n="89" d="100"/>
        </p:scale>
        <p:origin x="12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2">
                  <a:lumMod val="75000"/>
                </a:schemeClr>
              </a:solidFill>
              <a:ln w="25400">
                <a:noFill/>
              </a:ln>
              <a:effectLst/>
              <a:sp3d>
                <a:contourClr>
                  <a:schemeClr val="lt1"/>
                </a:contourClr>
              </a:sp3d>
            </c:spPr>
            <c:extLst>
              <c:ext xmlns:c16="http://schemas.microsoft.com/office/drawing/2014/chart" uri="{C3380CC4-5D6E-409C-BE32-E72D297353CC}">
                <c16:uniqueId val="{00000001-72A1-AC49-89FC-4DA3386C7D74}"/>
              </c:ext>
            </c:extLst>
          </c:dPt>
          <c:dPt>
            <c:idx val="1"/>
            <c:bubble3D val="0"/>
            <c:spPr>
              <a:solidFill>
                <a:schemeClr val="accent1">
                  <a:lumMod val="75000"/>
                </a:schemeClr>
              </a:solidFill>
              <a:ln w="25400">
                <a:noFill/>
              </a:ln>
              <a:effectLst/>
              <a:sp3d>
                <a:contourClr>
                  <a:schemeClr val="lt1"/>
                </a:contourClr>
              </a:sp3d>
            </c:spPr>
            <c:extLst>
              <c:ext xmlns:c16="http://schemas.microsoft.com/office/drawing/2014/chart" uri="{C3380CC4-5D6E-409C-BE32-E72D297353CC}">
                <c16:uniqueId val="{00000003-72A1-AC49-89FC-4DA3386C7D74}"/>
              </c:ext>
            </c:extLst>
          </c:dPt>
          <c:dPt>
            <c:idx val="2"/>
            <c:bubble3D val="0"/>
            <c:spPr>
              <a:solidFill>
                <a:schemeClr val="accent5">
                  <a:lumMod val="40000"/>
                  <a:lumOff val="60000"/>
                </a:schemeClr>
              </a:solidFill>
              <a:ln w="25400">
                <a:noFill/>
              </a:ln>
              <a:effectLst/>
              <a:sp3d>
                <a:contourClr>
                  <a:schemeClr val="lt1"/>
                </a:contourClr>
              </a:sp3d>
            </c:spPr>
            <c:extLst>
              <c:ext xmlns:c16="http://schemas.microsoft.com/office/drawing/2014/chart" uri="{C3380CC4-5D6E-409C-BE32-E72D297353CC}">
                <c16:uniqueId val="{00000005-72A1-AC49-89FC-4DA3386C7D74}"/>
              </c:ext>
            </c:extLst>
          </c:dPt>
          <c:dPt>
            <c:idx val="3"/>
            <c:bubble3D val="0"/>
            <c:spPr>
              <a:solidFill>
                <a:schemeClr val="accent4">
                  <a:lumMod val="75000"/>
                </a:schemeClr>
              </a:solidFill>
              <a:ln w="25400">
                <a:noFill/>
              </a:ln>
              <a:effectLst/>
              <a:sp3d>
                <a:contourClr>
                  <a:schemeClr val="lt1"/>
                </a:contourClr>
              </a:sp3d>
            </c:spPr>
            <c:extLst>
              <c:ext xmlns:c16="http://schemas.microsoft.com/office/drawing/2014/chart" uri="{C3380CC4-5D6E-409C-BE32-E72D297353CC}">
                <c16:uniqueId val="{00000007-72A1-AC49-89FC-4DA3386C7D7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54.15</c:v>
                </c:pt>
                <c:pt idx="1">
                  <c:v>28.47</c:v>
                </c:pt>
                <c:pt idx="2">
                  <c:v>5.17</c:v>
                </c:pt>
                <c:pt idx="3">
                  <c:v>6.6899999999999995</c:v>
                </c:pt>
              </c:numCache>
            </c:numRef>
          </c:val>
          <c:extLst>
            <c:ext xmlns:c16="http://schemas.microsoft.com/office/drawing/2014/chart" uri="{C3380CC4-5D6E-409C-BE32-E72D297353CC}">
              <c16:uniqueId val="{00000008-72A1-AC49-89FC-4DA3386C7D74}"/>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91EAA-B33F-F74D-BDC1-09889C02A3C6}" type="datetimeFigureOut">
              <a:rPr lang="en-US" smtClean="0"/>
              <a:t>4/30/22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3C55B-479E-8A48-AD67-CAC767307036}" type="slidenum">
              <a:rPr lang="en-US" smtClean="0"/>
              <a:t>‹#›</a:t>
            </a:fld>
            <a:endParaRPr lang="en-US"/>
          </a:p>
        </p:txBody>
      </p:sp>
    </p:spTree>
    <p:extLst>
      <p:ext uri="{BB962C8B-B14F-4D97-AF65-F5344CB8AC3E}">
        <p14:creationId xmlns:p14="http://schemas.microsoft.com/office/powerpoint/2010/main" val="74703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1</a:t>
            </a:fld>
            <a:endParaRPr lang="en-US"/>
          </a:p>
        </p:txBody>
      </p:sp>
    </p:spTree>
    <p:extLst>
      <p:ext uri="{BB962C8B-B14F-4D97-AF65-F5344CB8AC3E}">
        <p14:creationId xmlns:p14="http://schemas.microsoft.com/office/powerpoint/2010/main" val="3663443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10</a:t>
            </a:fld>
            <a:endParaRPr lang="en-US"/>
          </a:p>
        </p:txBody>
      </p:sp>
    </p:spTree>
    <p:extLst>
      <p:ext uri="{BB962C8B-B14F-4D97-AF65-F5344CB8AC3E}">
        <p14:creationId xmlns:p14="http://schemas.microsoft.com/office/powerpoint/2010/main" val="79060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11</a:t>
            </a:fld>
            <a:endParaRPr lang="en-US"/>
          </a:p>
        </p:txBody>
      </p:sp>
    </p:spTree>
    <p:extLst>
      <p:ext uri="{BB962C8B-B14F-4D97-AF65-F5344CB8AC3E}">
        <p14:creationId xmlns:p14="http://schemas.microsoft.com/office/powerpoint/2010/main" val="2357330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12</a:t>
            </a:fld>
            <a:endParaRPr lang="en-US"/>
          </a:p>
        </p:txBody>
      </p:sp>
    </p:spTree>
    <p:extLst>
      <p:ext uri="{BB962C8B-B14F-4D97-AF65-F5344CB8AC3E}">
        <p14:creationId xmlns:p14="http://schemas.microsoft.com/office/powerpoint/2010/main" val="169206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13</a:t>
            </a:fld>
            <a:endParaRPr lang="en-US"/>
          </a:p>
        </p:txBody>
      </p:sp>
    </p:spTree>
    <p:extLst>
      <p:ext uri="{BB962C8B-B14F-4D97-AF65-F5344CB8AC3E}">
        <p14:creationId xmlns:p14="http://schemas.microsoft.com/office/powerpoint/2010/main" val="1135466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14</a:t>
            </a:fld>
            <a:endParaRPr lang="en-US"/>
          </a:p>
        </p:txBody>
      </p:sp>
    </p:spTree>
    <p:extLst>
      <p:ext uri="{BB962C8B-B14F-4D97-AF65-F5344CB8AC3E}">
        <p14:creationId xmlns:p14="http://schemas.microsoft.com/office/powerpoint/2010/main" val="460628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Observing the raw data that we have scraped from the </a:t>
            </a:r>
            <a:r>
              <a:rPr lang="en-US" dirty="0" err="1"/>
              <a:t>Cargus</a:t>
            </a:r>
            <a:r>
              <a:rPr lang="en-US" dirty="0"/>
              <a:t> website, there has been 6 variables that contain NULL values.</a:t>
            </a:r>
          </a:p>
          <a:p>
            <a:r>
              <a:rPr lang="en-US" dirty="0"/>
              <a:t>MSRP has the highest proportion of NULL values as 72.28% and followed by 5 others.</a:t>
            </a:r>
          </a:p>
          <a:p>
            <a:endParaRPr lang="en-US" dirty="0"/>
          </a:p>
          <a:p>
            <a:r>
              <a:rPr lang="en-US" dirty="0"/>
              <a:t>One of the key components that we thought that would be </a:t>
            </a:r>
            <a:r>
              <a:rPr lang="en-US" dirty="0" err="1"/>
              <a:t>inlfucential</a:t>
            </a:r>
            <a:r>
              <a:rPr lang="en-US" dirty="0"/>
              <a:t> in the car price prediction was MSRP. However when we scraped the data, it was found that MSRP had many values that were missing and were unable to fill the MSRP </a:t>
            </a:r>
            <a:r>
              <a:rPr lang="en-US" dirty="0" err="1"/>
              <a:t>adequetly</a:t>
            </a:r>
            <a:r>
              <a:rPr lang="en-US" dirty="0"/>
              <a:t>. Hence, we had to drop the MSRP and run our predictive analysis with other variables.</a:t>
            </a:r>
          </a:p>
        </p:txBody>
      </p:sp>
      <p:sp>
        <p:nvSpPr>
          <p:cNvPr id="4" name="Slide Number Placeholder 3"/>
          <p:cNvSpPr>
            <a:spLocks noGrp="1"/>
          </p:cNvSpPr>
          <p:nvPr>
            <p:ph type="sldNum" sz="quarter" idx="5"/>
          </p:nvPr>
        </p:nvSpPr>
        <p:spPr/>
        <p:txBody>
          <a:bodyPr/>
          <a:lstStyle/>
          <a:p>
            <a:fld id="{5C93C55B-479E-8A48-AD67-CAC767307036}" type="slidenum">
              <a:rPr lang="en-US" smtClean="0"/>
              <a:t>15</a:t>
            </a:fld>
            <a:endParaRPr lang="en-US"/>
          </a:p>
        </p:txBody>
      </p:sp>
    </p:spTree>
    <p:extLst>
      <p:ext uri="{BB962C8B-B14F-4D97-AF65-F5344CB8AC3E}">
        <p14:creationId xmlns:p14="http://schemas.microsoft.com/office/powerpoint/2010/main" val="3689910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values -&gt; not too much + percentages -&gt; average (x) =&gt; DECIDE TO DROP</a:t>
            </a:r>
          </a:p>
          <a:p>
            <a:endParaRPr lang="en-US" dirty="0"/>
          </a:p>
          <a:p>
            <a:r>
              <a:rPr lang="en-US" dirty="0"/>
              <a:t>Observing the raw data that we have scraped from the </a:t>
            </a:r>
            <a:r>
              <a:rPr lang="en-US" dirty="0" err="1"/>
              <a:t>Cargus</a:t>
            </a:r>
            <a:r>
              <a:rPr lang="en-US" dirty="0"/>
              <a:t> website, there has been 6 variables that contain NULL values.</a:t>
            </a:r>
          </a:p>
          <a:p>
            <a:r>
              <a:rPr lang="en-US" dirty="0"/>
              <a:t>MSRP has the highest proportion of NULL values as 72.28% and followed by 5 others.</a:t>
            </a:r>
          </a:p>
          <a:p>
            <a:endParaRPr lang="en-US" dirty="0"/>
          </a:p>
          <a:p>
            <a:endParaRPr lang="en-US" dirty="0"/>
          </a:p>
          <a:p>
            <a:r>
              <a:rPr lang="en-US" dirty="0"/>
              <a:t>Distribution of features with NULL values</a:t>
            </a:r>
          </a:p>
        </p:txBody>
      </p:sp>
      <p:sp>
        <p:nvSpPr>
          <p:cNvPr id="4" name="Slide Number Placeholder 3"/>
          <p:cNvSpPr>
            <a:spLocks noGrp="1"/>
          </p:cNvSpPr>
          <p:nvPr>
            <p:ph type="sldNum" sz="quarter" idx="5"/>
          </p:nvPr>
        </p:nvSpPr>
        <p:spPr/>
        <p:txBody>
          <a:bodyPr/>
          <a:lstStyle/>
          <a:p>
            <a:fld id="{5C93C55B-479E-8A48-AD67-CAC767307036}" type="slidenum">
              <a:rPr lang="en-US" smtClean="0"/>
              <a:t>16</a:t>
            </a:fld>
            <a:endParaRPr lang="en-US"/>
          </a:p>
        </p:txBody>
      </p:sp>
    </p:spTree>
    <p:extLst>
      <p:ext uri="{BB962C8B-B14F-4D97-AF65-F5344CB8AC3E}">
        <p14:creationId xmlns:p14="http://schemas.microsoft.com/office/powerpoint/2010/main" val="1973164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values -&gt; not too much + percentages -&gt; average (x) =&gt; DECIDE TO DROP</a:t>
            </a:r>
          </a:p>
          <a:p>
            <a:endParaRPr lang="en-US" dirty="0"/>
          </a:p>
          <a:p>
            <a:r>
              <a:rPr lang="en-US" dirty="0"/>
              <a:t>Observing the raw data that we have scraped from the </a:t>
            </a:r>
            <a:r>
              <a:rPr lang="en-US" dirty="0" err="1"/>
              <a:t>Cargus</a:t>
            </a:r>
            <a:r>
              <a:rPr lang="en-US" dirty="0"/>
              <a:t> website, there has been 6 variables that contain NULL values.</a:t>
            </a:r>
          </a:p>
          <a:p>
            <a:r>
              <a:rPr lang="en-US" dirty="0"/>
              <a:t>MSRP has the highest proportion of NULL values as 72.28% and followed by 5 others.</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17</a:t>
            </a:fld>
            <a:endParaRPr lang="en-US"/>
          </a:p>
        </p:txBody>
      </p:sp>
    </p:spTree>
    <p:extLst>
      <p:ext uri="{BB962C8B-B14F-4D97-AF65-F5344CB8AC3E}">
        <p14:creationId xmlns:p14="http://schemas.microsoft.com/office/powerpoint/2010/main" val="1353652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observation dropped 32785 – 31015 = 1770</a:t>
            </a:r>
          </a:p>
          <a:p>
            <a:endParaRPr lang="en-US" dirty="0"/>
          </a:p>
          <a:p>
            <a:r>
              <a:rPr lang="en-US" dirty="0"/>
              <a:t>Observing the raw data that we have scraped from the </a:t>
            </a:r>
            <a:r>
              <a:rPr lang="en-US" dirty="0" err="1"/>
              <a:t>Cargus</a:t>
            </a:r>
            <a:r>
              <a:rPr lang="en-US" dirty="0"/>
              <a:t> website, there has been 6 variables that contain NULL values.</a:t>
            </a:r>
          </a:p>
          <a:p>
            <a:endParaRPr lang="en-US" dirty="0"/>
          </a:p>
          <a:p>
            <a:r>
              <a:rPr lang="en-US" dirty="0"/>
              <a:t>MSRP has the highest proportion of NULL values as 72.28% and followed by 5 others.</a:t>
            </a:r>
          </a:p>
        </p:txBody>
      </p:sp>
      <p:sp>
        <p:nvSpPr>
          <p:cNvPr id="4" name="Slide Number Placeholder 3"/>
          <p:cNvSpPr>
            <a:spLocks noGrp="1"/>
          </p:cNvSpPr>
          <p:nvPr>
            <p:ph type="sldNum" sz="quarter" idx="5"/>
          </p:nvPr>
        </p:nvSpPr>
        <p:spPr/>
        <p:txBody>
          <a:bodyPr/>
          <a:lstStyle/>
          <a:p>
            <a:fld id="{5C93C55B-479E-8A48-AD67-CAC767307036}" type="slidenum">
              <a:rPr lang="en-US" smtClean="0"/>
              <a:t>18</a:t>
            </a:fld>
            <a:endParaRPr lang="en-US"/>
          </a:p>
        </p:txBody>
      </p:sp>
    </p:spTree>
    <p:extLst>
      <p:ext uri="{BB962C8B-B14F-4D97-AF65-F5344CB8AC3E}">
        <p14:creationId xmlns:p14="http://schemas.microsoft.com/office/powerpoint/2010/main" val="425677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behind the target encoder is to encode the categories by replacing them for a measurement of the effect they might have on the target.</a:t>
            </a:r>
          </a:p>
        </p:txBody>
      </p:sp>
      <p:sp>
        <p:nvSpPr>
          <p:cNvPr id="4" name="Slide Number Placeholder 3"/>
          <p:cNvSpPr>
            <a:spLocks noGrp="1"/>
          </p:cNvSpPr>
          <p:nvPr>
            <p:ph type="sldNum" sz="quarter" idx="5"/>
          </p:nvPr>
        </p:nvSpPr>
        <p:spPr/>
        <p:txBody>
          <a:bodyPr/>
          <a:lstStyle/>
          <a:p>
            <a:fld id="{5C93C55B-479E-8A48-AD67-CAC767307036}" type="slidenum">
              <a:rPr lang="en-US" smtClean="0"/>
              <a:t>19</a:t>
            </a:fld>
            <a:endParaRPr lang="en-US"/>
          </a:p>
        </p:txBody>
      </p:sp>
    </p:spTree>
    <p:extLst>
      <p:ext uri="{BB962C8B-B14F-4D97-AF65-F5344CB8AC3E}">
        <p14:creationId xmlns:p14="http://schemas.microsoft.com/office/powerpoint/2010/main" val="189926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2</a:t>
            </a:fld>
            <a:endParaRPr lang="en-US"/>
          </a:p>
        </p:txBody>
      </p:sp>
    </p:spTree>
    <p:extLst>
      <p:ext uri="{BB962C8B-B14F-4D97-AF65-F5344CB8AC3E}">
        <p14:creationId xmlns:p14="http://schemas.microsoft.com/office/powerpoint/2010/main" val="4215116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hot encoding makes our training data more useful and expressive, and it can be rescaled easily. By using numeric values, we more easily determine a probability for our values. In particular, one hot encoding is used for our output values, since it provides more nuanced predictions than single labels.</a:t>
            </a:r>
          </a:p>
        </p:txBody>
      </p:sp>
      <p:sp>
        <p:nvSpPr>
          <p:cNvPr id="4" name="Slide Number Placeholder 3"/>
          <p:cNvSpPr>
            <a:spLocks noGrp="1"/>
          </p:cNvSpPr>
          <p:nvPr>
            <p:ph type="sldNum" sz="quarter" idx="5"/>
          </p:nvPr>
        </p:nvSpPr>
        <p:spPr/>
        <p:txBody>
          <a:bodyPr/>
          <a:lstStyle/>
          <a:p>
            <a:fld id="{5C93C55B-479E-8A48-AD67-CAC767307036}" type="slidenum">
              <a:rPr lang="en-US" smtClean="0"/>
              <a:t>20</a:t>
            </a:fld>
            <a:endParaRPr lang="en-US"/>
          </a:p>
        </p:txBody>
      </p:sp>
    </p:spTree>
    <p:extLst>
      <p:ext uri="{BB962C8B-B14F-4D97-AF65-F5344CB8AC3E}">
        <p14:creationId xmlns:p14="http://schemas.microsoft.com/office/powerpoint/2010/main" val="52598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Predicting Used Car Prices </a:t>
            </a:r>
          </a:p>
          <a:p>
            <a:endParaRPr lang="en-US" dirty="0"/>
          </a:p>
          <a:p>
            <a:r>
              <a:rPr lang="en-US" dirty="0"/>
              <a:t>1. Linear Regression: Quick to train and test as a baseline algorithm. 2. Gradient Boost: To account for non-linear relationships, by</a:t>
            </a:r>
          </a:p>
          <a:p>
            <a:r>
              <a:rPr lang="en-US" dirty="0"/>
              <a:t>splitting the data into 100 regions.</a:t>
            </a:r>
          </a:p>
          <a:p>
            <a:r>
              <a:rPr lang="en-US" dirty="0"/>
              <a:t>3. Random Forest : To account for the large number of features in the dataset and compare a bagging technique with the Gradient Boost method.</a:t>
            </a:r>
          </a:p>
          <a:p>
            <a:r>
              <a:rPr lang="en-US" dirty="0"/>
              <a:t>4. </a:t>
            </a:r>
            <a:r>
              <a:rPr lang="en-US" dirty="0" err="1"/>
              <a:t>XGBoost</a:t>
            </a:r>
            <a:r>
              <a:rPr lang="en-US" dirty="0"/>
              <a:t>: To improve performance compared to standard Gradient Boosting using regularization, second order gradients and added support for parallel compute.</a:t>
            </a:r>
          </a:p>
          <a:p>
            <a:r>
              <a:rPr lang="en-US" dirty="0"/>
              <a:t>5. </a:t>
            </a:r>
            <a:r>
              <a:rPr lang="en-US" dirty="0" err="1"/>
              <a:t>KMeans</a:t>
            </a:r>
            <a:r>
              <a:rPr lang="en-US" dirty="0"/>
              <a:t> + Linear Regression Ensemble: In order to capitalize on the linear regression results using ensemble learning,</a:t>
            </a:r>
          </a:p>
          <a:p>
            <a:r>
              <a:rPr lang="en-US" dirty="0"/>
              <a:t>6. Light GBM: To improve performance compared to Gradient Boosting with a leaf-wise-tree growth approach and improved speed compared to </a:t>
            </a:r>
            <a:r>
              <a:rPr lang="en-US" dirty="0" err="1"/>
              <a:t>XGBoost</a:t>
            </a:r>
            <a:r>
              <a:rPr lang="en-US" dirty="0"/>
              <a:t>.</a:t>
            </a:r>
          </a:p>
        </p:txBody>
      </p:sp>
      <p:sp>
        <p:nvSpPr>
          <p:cNvPr id="4" name="Slide Number Placeholder 3"/>
          <p:cNvSpPr>
            <a:spLocks noGrp="1"/>
          </p:cNvSpPr>
          <p:nvPr>
            <p:ph type="sldNum" sz="quarter" idx="5"/>
          </p:nvPr>
        </p:nvSpPr>
        <p:spPr/>
        <p:txBody>
          <a:bodyPr/>
          <a:lstStyle/>
          <a:p>
            <a:fld id="{5C93C55B-479E-8A48-AD67-CAC767307036}" type="slidenum">
              <a:rPr lang="en-US" smtClean="0"/>
              <a:t>21</a:t>
            </a:fld>
            <a:endParaRPr lang="en-US"/>
          </a:p>
        </p:txBody>
      </p:sp>
    </p:spTree>
    <p:extLst>
      <p:ext uri="{BB962C8B-B14F-4D97-AF65-F5344CB8AC3E}">
        <p14:creationId xmlns:p14="http://schemas.microsoft.com/office/powerpoint/2010/main" val="2590605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22</a:t>
            </a:fld>
            <a:endParaRPr lang="en-US"/>
          </a:p>
        </p:txBody>
      </p:sp>
    </p:spTree>
    <p:extLst>
      <p:ext uri="{BB962C8B-B14F-4D97-AF65-F5344CB8AC3E}">
        <p14:creationId xmlns:p14="http://schemas.microsoft.com/office/powerpoint/2010/main" val="4119924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23</a:t>
            </a:fld>
            <a:endParaRPr lang="en-US"/>
          </a:p>
        </p:txBody>
      </p:sp>
    </p:spTree>
    <p:extLst>
      <p:ext uri="{BB962C8B-B14F-4D97-AF65-F5344CB8AC3E}">
        <p14:creationId xmlns:p14="http://schemas.microsoft.com/office/powerpoint/2010/main" val="2542908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Randomized Grid Search  - &gt; 50,100,150,</a:t>
            </a:r>
            <a:r>
              <a:rPr lang="en-US" dirty="0"/>
              <a:t> </a:t>
            </a:r>
            <a:r>
              <a:rPr lang="en-US" dirty="0">
                <a:effectLst/>
              </a:rPr>
              <a:t>200,</a:t>
            </a:r>
            <a:r>
              <a:rPr lang="en-US" dirty="0"/>
              <a:t> </a:t>
            </a:r>
            <a:r>
              <a:rPr lang="en-US" dirty="0">
                <a:effectLst/>
              </a:rPr>
              <a:t>250,</a:t>
            </a:r>
            <a:r>
              <a:rPr lang="en-US" dirty="0"/>
              <a:t> </a:t>
            </a:r>
            <a:r>
              <a:rPr lang="en-US" dirty="0">
                <a:effectLst/>
              </a:rPr>
              <a:t>300,</a:t>
            </a:r>
            <a:r>
              <a:rPr lang="en-US" dirty="0"/>
              <a:t> </a:t>
            </a:r>
            <a:r>
              <a:rPr lang="en-US" dirty="0">
                <a:effectLst/>
              </a:rPr>
              <a:t>350,</a:t>
            </a:r>
            <a:r>
              <a:rPr lang="en-US" dirty="0"/>
              <a:t> </a:t>
            </a:r>
            <a:r>
              <a:rPr lang="en-US" dirty="0">
                <a:effectLst/>
              </a:rPr>
              <a:t>400,</a:t>
            </a:r>
            <a:r>
              <a:rPr lang="en-US" dirty="0"/>
              <a:t> </a:t>
            </a:r>
            <a:r>
              <a:rPr lang="en-US" dirty="0">
                <a:effectLst/>
              </a:rPr>
              <a:t>450,</a:t>
            </a:r>
            <a:r>
              <a:rPr lang="en-US" dirty="0"/>
              <a:t> </a:t>
            </a:r>
            <a:r>
              <a:rPr lang="en-US" dirty="0">
                <a:effectLst/>
              </a:rPr>
              <a:t>500</a:t>
            </a:r>
          </a:p>
          <a:p>
            <a:r>
              <a:rPr lang="en-US" dirty="0" err="1">
                <a:effectLst/>
              </a:rPr>
              <a:t>n_estimators</a:t>
            </a:r>
            <a:r>
              <a:rPr lang="en-US" b="1" dirty="0">
                <a:effectLst/>
              </a:rPr>
              <a:t>=</a:t>
            </a:r>
            <a:r>
              <a:rPr lang="en-US" dirty="0"/>
              <a:t> </a:t>
            </a:r>
            <a:r>
              <a:rPr lang="en-US" dirty="0">
                <a:effectLst/>
              </a:rPr>
              <a:t>300,</a:t>
            </a:r>
            <a:r>
              <a:rPr lang="en-US" dirty="0"/>
              <a:t> </a:t>
            </a:r>
            <a:r>
              <a:rPr lang="en-US" dirty="0" err="1">
                <a:effectLst/>
              </a:rPr>
              <a:t>min_samples_split</a:t>
            </a:r>
            <a:r>
              <a:rPr lang="en-US" b="1" dirty="0">
                <a:effectLst/>
              </a:rPr>
              <a:t>=</a:t>
            </a:r>
            <a:r>
              <a:rPr lang="en-US" dirty="0">
                <a:effectLst/>
              </a:rPr>
              <a:t>4</a:t>
            </a:r>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24</a:t>
            </a:fld>
            <a:endParaRPr lang="en-US"/>
          </a:p>
        </p:txBody>
      </p:sp>
    </p:spTree>
    <p:extLst>
      <p:ext uri="{BB962C8B-B14F-4D97-AF65-F5344CB8AC3E}">
        <p14:creationId xmlns:p14="http://schemas.microsoft.com/office/powerpoint/2010/main" val="319435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KNN analysis returned the performance </a:t>
            </a:r>
            <a:r>
              <a:rPr lang="en-US" dirty="0" err="1"/>
              <a:t>accuray</a:t>
            </a:r>
            <a:r>
              <a:rPr lang="en-US" dirty="0"/>
              <a:t> 0f 0.17% which is quite disappointing.</a:t>
            </a:r>
          </a:p>
          <a:p>
            <a:r>
              <a:rPr lang="en-US" dirty="0"/>
              <a:t>However, since the benefit of using KNN is for classification, we believe that it is not the best method of analysis for our dataset.</a:t>
            </a:r>
          </a:p>
        </p:txBody>
      </p:sp>
      <p:sp>
        <p:nvSpPr>
          <p:cNvPr id="4" name="Slide Number Placeholder 3"/>
          <p:cNvSpPr>
            <a:spLocks noGrp="1"/>
          </p:cNvSpPr>
          <p:nvPr>
            <p:ph type="sldNum" sz="quarter" idx="5"/>
          </p:nvPr>
        </p:nvSpPr>
        <p:spPr/>
        <p:txBody>
          <a:bodyPr/>
          <a:lstStyle/>
          <a:p>
            <a:fld id="{5C93C55B-479E-8A48-AD67-CAC767307036}" type="slidenum">
              <a:rPr lang="en-US" smtClean="0"/>
              <a:t>25</a:t>
            </a:fld>
            <a:endParaRPr lang="en-US"/>
          </a:p>
        </p:txBody>
      </p:sp>
    </p:spTree>
    <p:extLst>
      <p:ext uri="{BB962C8B-B14F-4D97-AF65-F5344CB8AC3E}">
        <p14:creationId xmlns:p14="http://schemas.microsoft.com/office/powerpoint/2010/main" val="3471189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26</a:t>
            </a:fld>
            <a:endParaRPr lang="en-US"/>
          </a:p>
        </p:txBody>
      </p:sp>
    </p:spTree>
    <p:extLst>
      <p:ext uri="{BB962C8B-B14F-4D97-AF65-F5344CB8AC3E}">
        <p14:creationId xmlns:p14="http://schemas.microsoft.com/office/powerpoint/2010/main" val="31344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 8.58% Chevrolet : 7.39% Toyota : 7.87% Nissan : 7.15%</a:t>
            </a:r>
          </a:p>
          <a:p>
            <a:endParaRPr lang="en-US" dirty="0"/>
          </a:p>
          <a:p>
            <a:r>
              <a:rPr lang="en-US" dirty="0"/>
              <a:t>SUV / Crossover : 7.45% Sedan : 9.27% </a:t>
            </a:r>
          </a:p>
          <a:p>
            <a:r>
              <a:rPr lang="en-US" dirty="0"/>
              <a:t>Hatchback : 15.02% </a:t>
            </a:r>
          </a:p>
          <a:p>
            <a:r>
              <a:rPr lang="en-US" dirty="0"/>
              <a:t>Wagon : 11.47% Minivan : 7.66% Pickup Truck : 8.19% </a:t>
            </a:r>
          </a:p>
          <a:p>
            <a:r>
              <a:rPr lang="en-US" dirty="0"/>
              <a:t>Convertible : 16.37% Coupe : 15.86% Van : 8.42%</a:t>
            </a:r>
          </a:p>
          <a:p>
            <a:endParaRPr lang="en-US" dirty="0"/>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27</a:t>
            </a:fld>
            <a:endParaRPr lang="en-US"/>
          </a:p>
        </p:txBody>
      </p:sp>
    </p:spTree>
    <p:extLst>
      <p:ext uri="{BB962C8B-B14F-4D97-AF65-F5344CB8AC3E}">
        <p14:creationId xmlns:p14="http://schemas.microsoft.com/office/powerpoint/2010/main" val="521872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28</a:t>
            </a:fld>
            <a:endParaRPr lang="en-US"/>
          </a:p>
        </p:txBody>
      </p:sp>
    </p:spTree>
    <p:extLst>
      <p:ext uri="{BB962C8B-B14F-4D97-AF65-F5344CB8AC3E}">
        <p14:creationId xmlns:p14="http://schemas.microsoft.com/office/powerpoint/2010/main" val="1206918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Randomforest</a:t>
            </a:r>
            <a:r>
              <a:rPr lang="en-US" dirty="0"/>
              <a:t> </a:t>
            </a:r>
            <a:r>
              <a:rPr lang="ko-KR" altLang="en-US" dirty="0"/>
              <a:t>안정적 </a:t>
            </a:r>
            <a:r>
              <a:rPr lang="en-US" altLang="ko-KR" dirty="0"/>
              <a:t>+</a:t>
            </a:r>
            <a:r>
              <a:rPr lang="ko-KR" altLang="en-US" dirty="0"/>
              <a:t> </a:t>
            </a:r>
            <a:r>
              <a:rPr lang="en-US" altLang="ko-KR" dirty="0"/>
              <a:t>key importance </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29</a:t>
            </a:fld>
            <a:endParaRPr lang="en-US"/>
          </a:p>
        </p:txBody>
      </p:sp>
    </p:spTree>
    <p:extLst>
      <p:ext uri="{BB962C8B-B14F-4D97-AF65-F5344CB8AC3E}">
        <p14:creationId xmlns:p14="http://schemas.microsoft.com/office/powerpoint/2010/main" val="356591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lumMod val="85000"/>
                  </a:schemeClr>
                </a:solidFill>
              </a:rPr>
              <a:t>This phenomenon is mainly attributed to two causes: </a:t>
            </a:r>
            <a:r>
              <a:rPr lang="en-US" sz="1200" dirty="0">
                <a:solidFill>
                  <a:schemeClr val="accent2">
                    <a:lumMod val="75000"/>
                  </a:schemeClr>
                </a:solidFill>
                <a:latin typeface="-apple-system"/>
              </a:rPr>
              <a:t>decreased production</a:t>
            </a:r>
            <a:r>
              <a:rPr lang="en-US" sz="1200" dirty="0">
                <a:solidFill>
                  <a:schemeClr val="bg1">
                    <a:lumMod val="85000"/>
                  </a:schemeClr>
                </a:solidFill>
                <a:latin typeface="-apple-system"/>
              </a:rPr>
              <a:t> by automakers due to microchip shortages and </a:t>
            </a:r>
            <a:r>
              <a:rPr lang="en-US" sz="1200" dirty="0">
                <a:solidFill>
                  <a:schemeClr val="accent2">
                    <a:lumMod val="75000"/>
                  </a:schemeClr>
                </a:solidFill>
                <a:latin typeface="-apple-system"/>
              </a:rPr>
              <a:t>increased demand </a:t>
            </a:r>
            <a:r>
              <a:rPr lang="en-US" sz="1200" dirty="0">
                <a:solidFill>
                  <a:schemeClr val="bg1">
                    <a:lumMod val="85000"/>
                  </a:schemeClr>
                </a:solidFill>
                <a:latin typeface="-apple-system"/>
              </a:rPr>
              <a:t>from consumers returning to work.</a:t>
            </a:r>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a:t>
            </a:fld>
            <a:endParaRPr lang="en-US"/>
          </a:p>
        </p:txBody>
      </p:sp>
    </p:spTree>
    <p:extLst>
      <p:ext uri="{BB962C8B-B14F-4D97-AF65-F5344CB8AC3E}">
        <p14:creationId xmlns:p14="http://schemas.microsoft.com/office/powerpoint/2010/main" val="30396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with large values were of importance. However, as their size was much larger than some factors such as accident counts, their affect on the model may have caused biased analysis. Once scaling the data appropriately we were able to give almost equal weight onto all variables and thereby leading to a less or non biased model.</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30</a:t>
            </a:fld>
            <a:endParaRPr lang="en-US"/>
          </a:p>
        </p:txBody>
      </p:sp>
    </p:spTree>
    <p:extLst>
      <p:ext uri="{BB962C8B-B14F-4D97-AF65-F5344CB8AC3E}">
        <p14:creationId xmlns:p14="http://schemas.microsoft.com/office/powerpoint/2010/main" val="972521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with large values were of importance. However, as their size was much larger than some factors such as accident counts, their affect on the model may have caused biased analysis. Once scaling the data appropriately we were able to give almost equal weight onto all variables and thereby leading to a less or non biased model.</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31</a:t>
            </a:fld>
            <a:endParaRPr lang="en-US"/>
          </a:p>
        </p:txBody>
      </p:sp>
    </p:spTree>
    <p:extLst>
      <p:ext uri="{BB962C8B-B14F-4D97-AF65-F5344CB8AC3E}">
        <p14:creationId xmlns:p14="http://schemas.microsoft.com/office/powerpoint/2010/main" val="192045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32</a:t>
            </a:fld>
            <a:endParaRPr lang="en-US"/>
          </a:p>
        </p:txBody>
      </p:sp>
    </p:spTree>
    <p:extLst>
      <p:ext uri="{BB962C8B-B14F-4D97-AF65-F5344CB8AC3E}">
        <p14:creationId xmlns:p14="http://schemas.microsoft.com/office/powerpoint/2010/main" val="2572525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with large values were of importance. However, as their size was much larger than some factors such as accident counts, their affect on the model may have caused biased analysis. Once scaling the data appropriately we were able to give almost equal weight onto all variables and thereby leading to a less or non biased model.</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33</a:t>
            </a:fld>
            <a:endParaRPr lang="en-US"/>
          </a:p>
        </p:txBody>
      </p:sp>
    </p:spTree>
    <p:extLst>
      <p:ext uri="{BB962C8B-B14F-4D97-AF65-F5344CB8AC3E}">
        <p14:creationId xmlns:p14="http://schemas.microsoft.com/office/powerpoint/2010/main" val="176898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with large values were of importance. However, as their size was much larger than some factors such as accident counts, their affect on the model may have caused biased analysis. Once scaling the data appropriately we were able to give almost equal weight onto all variables and thereby leading to a less or non biased model.</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34</a:t>
            </a:fld>
            <a:endParaRPr lang="en-US"/>
          </a:p>
        </p:txBody>
      </p:sp>
    </p:spTree>
    <p:extLst>
      <p:ext uri="{BB962C8B-B14F-4D97-AF65-F5344CB8AC3E}">
        <p14:creationId xmlns:p14="http://schemas.microsoft.com/office/powerpoint/2010/main" val="1628933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with large values were of importance. However, as their size was much larger than some factors such as accident counts, their affect on the model may have caused biased analysis. Once scaling the data appropriately we were able to give almost equal weight onto all variables and thereby leading to a less or non biased model.</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35</a:t>
            </a:fld>
            <a:endParaRPr lang="en-US"/>
          </a:p>
        </p:txBody>
      </p:sp>
    </p:spTree>
    <p:extLst>
      <p:ext uri="{BB962C8B-B14F-4D97-AF65-F5344CB8AC3E}">
        <p14:creationId xmlns:p14="http://schemas.microsoft.com/office/powerpoint/2010/main" val="280007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with large values were of importance. However, as their size was much larger than some factors such as accident counts, their affect on the model may have caused biased analysis. Once scaling the data appropriately we were able to give almost equal weight onto all variables and thereby leading to a less or non biased model.</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36</a:t>
            </a:fld>
            <a:endParaRPr lang="en-US"/>
          </a:p>
        </p:txBody>
      </p:sp>
    </p:spTree>
    <p:extLst>
      <p:ext uri="{BB962C8B-B14F-4D97-AF65-F5344CB8AC3E}">
        <p14:creationId xmlns:p14="http://schemas.microsoft.com/office/powerpoint/2010/main" val="463277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with large values were of importance. However, as their size was much larger than some factors such as accident counts, their affect on the model may have caused biased analysis. Once scaling the data appropriately we were able to give almost equal weight onto all variables and thereby leading to a less or non biased model.</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37</a:t>
            </a:fld>
            <a:endParaRPr lang="en-US"/>
          </a:p>
        </p:txBody>
      </p:sp>
    </p:spTree>
    <p:extLst>
      <p:ext uri="{BB962C8B-B14F-4D97-AF65-F5344CB8AC3E}">
        <p14:creationId xmlns:p14="http://schemas.microsoft.com/office/powerpoint/2010/main" val="2673359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with large values were of importance. However, as their size was much larger than some factors such as accident counts, their affect on the model may have caused biased analysis. Once scaling the data appropriately we were able to give almost equal weight onto all variables and thereby leading to a less or non biased model.</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38</a:t>
            </a:fld>
            <a:endParaRPr lang="en-US"/>
          </a:p>
        </p:txBody>
      </p:sp>
    </p:spTree>
    <p:extLst>
      <p:ext uri="{BB962C8B-B14F-4D97-AF65-F5344CB8AC3E}">
        <p14:creationId xmlns:p14="http://schemas.microsoft.com/office/powerpoint/2010/main" val="794968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39</a:t>
            </a:fld>
            <a:endParaRPr lang="en-US"/>
          </a:p>
        </p:txBody>
      </p:sp>
    </p:spTree>
    <p:extLst>
      <p:ext uri="{BB962C8B-B14F-4D97-AF65-F5344CB8AC3E}">
        <p14:creationId xmlns:p14="http://schemas.microsoft.com/office/powerpoint/2010/main" val="1957855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200" dirty="0">
                <a:solidFill>
                  <a:schemeClr val="bg1">
                    <a:lumMod val="85000"/>
                  </a:schemeClr>
                </a:solidFill>
                <a:latin typeface="-apple-system"/>
              </a:rPr>
              <a:t>With used car prices being higher than pre-Covid times, sudden changes in consumer behavior and supply of key components have caused unprecedented changes within the market. </a:t>
            </a:r>
          </a:p>
          <a:p>
            <a:pPr marL="0" indent="0" algn="l">
              <a:buNone/>
            </a:pPr>
            <a:r>
              <a:rPr lang="en-US" sz="1200" dirty="0">
                <a:solidFill>
                  <a:schemeClr val="bg1">
                    <a:lumMod val="85000"/>
                  </a:schemeClr>
                </a:solidFill>
                <a:latin typeface="-apple-system"/>
              </a:rPr>
              <a:t>Such variation has made it difficult to apply forecasting methods such as that of Time-series analysis and required forecasting method that can be conducted with data at hand. </a:t>
            </a:r>
          </a:p>
          <a:p>
            <a:pPr marL="0" indent="0" algn="l">
              <a:buNone/>
            </a:pPr>
            <a:r>
              <a:rPr lang="en-US" sz="1200" dirty="0">
                <a:solidFill>
                  <a:schemeClr val="bg1">
                    <a:lumMod val="85000"/>
                  </a:schemeClr>
                </a:solidFill>
                <a:latin typeface="-apple-system"/>
              </a:rPr>
              <a:t>Through out this project we will compare different ML algorithms that have been applied to identify factors that are having high influence in used car valuation and rate their performance.</a:t>
            </a:r>
            <a:endParaRPr lang="en-US" sz="12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5C93C55B-479E-8A48-AD67-CAC767307036}" type="slidenum">
              <a:rPr lang="en-US" smtClean="0"/>
              <a:t>4</a:t>
            </a:fld>
            <a:endParaRPr lang="en-US"/>
          </a:p>
        </p:txBody>
      </p:sp>
    </p:spTree>
    <p:extLst>
      <p:ext uri="{BB962C8B-B14F-4D97-AF65-F5344CB8AC3E}">
        <p14:creationId xmlns:p14="http://schemas.microsoft.com/office/powerpoint/2010/main" val="2688057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40</a:t>
            </a:fld>
            <a:endParaRPr lang="en-US"/>
          </a:p>
        </p:txBody>
      </p:sp>
    </p:spTree>
    <p:extLst>
      <p:ext uri="{BB962C8B-B14F-4D97-AF65-F5344CB8AC3E}">
        <p14:creationId xmlns:p14="http://schemas.microsoft.com/office/powerpoint/2010/main" val="3964417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41</a:t>
            </a:fld>
            <a:endParaRPr lang="en-US"/>
          </a:p>
        </p:txBody>
      </p:sp>
    </p:spTree>
    <p:extLst>
      <p:ext uri="{BB962C8B-B14F-4D97-AF65-F5344CB8AC3E}">
        <p14:creationId xmlns:p14="http://schemas.microsoft.com/office/powerpoint/2010/main" val="1713705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42</a:t>
            </a:fld>
            <a:endParaRPr lang="en-US"/>
          </a:p>
        </p:txBody>
      </p:sp>
    </p:spTree>
    <p:extLst>
      <p:ext uri="{BB962C8B-B14F-4D97-AF65-F5344CB8AC3E}">
        <p14:creationId xmlns:p14="http://schemas.microsoft.com/office/powerpoint/2010/main" val="3531348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432 Reference</a:t>
            </a:r>
          </a:p>
          <a:p>
            <a:endParaRPr lang="en-US" dirty="0"/>
          </a:p>
          <a:p>
            <a:pPr marL="171450" indent="-171450">
              <a:buFontTx/>
              <a:buChar char="-"/>
            </a:pPr>
            <a:r>
              <a:rPr lang="en-US" dirty="0"/>
              <a:t>Comparative analysis of used car price evaluation models </a:t>
            </a:r>
          </a:p>
          <a:p>
            <a:pPr marL="171450" indent="-171450">
              <a:buFontTx/>
              <a:buChar char="-"/>
            </a:pPr>
            <a:endParaRPr lang="en-US" dirty="0"/>
          </a:p>
          <a:p>
            <a:r>
              <a:rPr lang="en-US" dirty="0"/>
              <a:t>Compared the performance of Linear Regression and Random Forest when forecasting on 100,000 used car data from China</a:t>
            </a:r>
          </a:p>
          <a:p>
            <a:endParaRPr lang="en-US" dirty="0"/>
          </a:p>
          <a:p>
            <a:r>
              <a:rPr lang="en-US" dirty="0"/>
              <a:t>In the universal setting, Random forest worked better than linear regression and was able to explain 95.06% of the price variation. </a:t>
            </a:r>
          </a:p>
          <a:p>
            <a:endParaRPr lang="en-US" dirty="0"/>
          </a:p>
          <a:p>
            <a:endParaRPr lang="en-US" dirty="0"/>
          </a:p>
          <a:p>
            <a:endParaRPr lang="en-US" dirty="0"/>
          </a:p>
          <a:p>
            <a:pPr marL="171450" indent="-171450">
              <a:buFontTx/>
              <a:buChar char="-"/>
            </a:pPr>
            <a:r>
              <a:rPr lang="en-US" dirty="0"/>
              <a:t>Comparative analysis of used car price evaluation models </a:t>
            </a:r>
          </a:p>
          <a:p>
            <a:pPr marL="171450" indent="-171450">
              <a:buFontTx/>
              <a:buChar char="-"/>
            </a:pPr>
            <a:endParaRPr lang="en-US" dirty="0"/>
          </a:p>
          <a:p>
            <a:r>
              <a:rPr lang="en-US" dirty="0"/>
              <a:t>Used data available in Kaggle to compare the performance rate of 6 different algorithms.</a:t>
            </a:r>
          </a:p>
          <a:p>
            <a:endParaRPr lang="en-US" dirty="0"/>
          </a:p>
          <a:p>
            <a:r>
              <a:rPr lang="en-US" dirty="0"/>
              <a:t>Linear regression, Random Forest, </a:t>
            </a:r>
            <a:r>
              <a:rPr lang="en-US" dirty="0" err="1"/>
              <a:t>Gradiend</a:t>
            </a:r>
            <a:r>
              <a:rPr lang="en-US" dirty="0"/>
              <a:t> Boost, </a:t>
            </a:r>
            <a:r>
              <a:rPr lang="en-US" dirty="0" err="1"/>
              <a:t>XGBoost</a:t>
            </a:r>
            <a:r>
              <a:rPr lang="en-US" dirty="0"/>
              <a:t>, </a:t>
            </a:r>
            <a:r>
              <a:rPr lang="en-US" dirty="0" err="1"/>
              <a:t>LightGBM</a:t>
            </a:r>
            <a:r>
              <a:rPr lang="en-US" dirty="0"/>
              <a:t>, </a:t>
            </a:r>
            <a:r>
              <a:rPr lang="en-US" dirty="0" err="1"/>
              <a:t>KMeans</a:t>
            </a:r>
            <a:r>
              <a:rPr lang="en-US" dirty="0"/>
              <a:t> + Linear Regression.</a:t>
            </a:r>
          </a:p>
          <a:p>
            <a:endParaRPr lang="en-US" dirty="0"/>
          </a:p>
          <a:p>
            <a:r>
              <a:rPr lang="en-US" dirty="0"/>
              <a:t>The result was that </a:t>
            </a:r>
            <a:r>
              <a:rPr lang="en-US" dirty="0" err="1"/>
              <a:t>Rondom</a:t>
            </a:r>
            <a:r>
              <a:rPr lang="en-US" dirty="0"/>
              <a:t> Forest had great </a:t>
            </a:r>
            <a:r>
              <a:rPr lang="en-US" dirty="0" err="1"/>
              <a:t>perforance</a:t>
            </a:r>
            <a:r>
              <a:rPr lang="en-US" dirty="0"/>
              <a:t> level as well as acceptable training time.</a:t>
            </a:r>
          </a:p>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5</a:t>
            </a:fld>
            <a:endParaRPr lang="en-US"/>
          </a:p>
        </p:txBody>
      </p:sp>
    </p:spTree>
    <p:extLst>
      <p:ext uri="{BB962C8B-B14F-4D97-AF65-F5344CB8AC3E}">
        <p14:creationId xmlns:p14="http://schemas.microsoft.com/office/powerpoint/2010/main" val="72658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We have already explained the content of our presentation, however, we have visualized the process that we took through out our </a:t>
            </a:r>
            <a:r>
              <a:rPr lang="en-US" altLang="ko-KR" dirty="0" err="1"/>
              <a:t>porject</a:t>
            </a:r>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6</a:t>
            </a:fld>
            <a:endParaRPr lang="en-US"/>
          </a:p>
        </p:txBody>
      </p:sp>
    </p:spTree>
    <p:extLst>
      <p:ext uri="{BB962C8B-B14F-4D97-AF65-F5344CB8AC3E}">
        <p14:creationId xmlns:p14="http://schemas.microsoft.com/office/powerpoint/2010/main" val="393674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-&gt; </a:t>
            </a:r>
            <a:r>
              <a:rPr lang="en-US" dirty="0">
                <a:effectLst/>
              </a:rPr>
              <a:t>'IL',</a:t>
            </a:r>
            <a:r>
              <a:rPr lang="en-US" dirty="0"/>
              <a:t> </a:t>
            </a:r>
            <a:r>
              <a:rPr lang="en-US" dirty="0">
                <a:effectLst/>
              </a:rPr>
              <a:t>'IA',</a:t>
            </a:r>
            <a:r>
              <a:rPr lang="en-US" dirty="0"/>
              <a:t> </a:t>
            </a:r>
            <a:r>
              <a:rPr lang="en-US" dirty="0">
                <a:effectLst/>
              </a:rPr>
              <a:t>'WI',</a:t>
            </a:r>
            <a:r>
              <a:rPr lang="en-US" dirty="0"/>
              <a:t> </a:t>
            </a:r>
            <a:r>
              <a:rPr lang="en-US" dirty="0">
                <a:effectLst/>
              </a:rPr>
              <a:t>'MO',</a:t>
            </a:r>
            <a:r>
              <a:rPr lang="en-US" dirty="0"/>
              <a:t> </a:t>
            </a:r>
            <a:r>
              <a:rPr lang="en-US" dirty="0">
                <a:effectLst/>
              </a:rPr>
              <a:t>'IN’ </a:t>
            </a:r>
          </a:p>
          <a:p>
            <a:r>
              <a:rPr lang="en-US" dirty="0">
                <a:effectLst/>
              </a:rPr>
              <a:t>Zip code -&gt; States (3,000 different zip codes (randomly))</a:t>
            </a:r>
          </a:p>
          <a:p>
            <a:r>
              <a:rPr lang="en-US" dirty="0">
                <a:effectLst/>
              </a:rPr>
              <a:t>Why random ? -&gt; </a:t>
            </a:r>
          </a:p>
          <a:p>
            <a:endParaRPr lang="en-US" dirty="0">
              <a:effectLst/>
            </a:endParaRPr>
          </a:p>
          <a:p>
            <a:r>
              <a:rPr lang="en-US" dirty="0">
                <a:effectLst/>
              </a:rPr>
              <a:t>The reason that we were initially interest in this dataset was because we were planning to </a:t>
            </a:r>
            <a:r>
              <a:rPr lang="en-US" dirty="0" err="1">
                <a:effectLst/>
              </a:rPr>
              <a:t>purchse</a:t>
            </a:r>
            <a:r>
              <a:rPr lang="en-US" dirty="0">
                <a:effectLst/>
              </a:rPr>
              <a:t> a car within a few years. Hence, we wanted to look at the used car data are within the </a:t>
            </a:r>
            <a:r>
              <a:rPr lang="en-US" dirty="0" err="1">
                <a:effectLst/>
              </a:rPr>
              <a:t>Midwesttern</a:t>
            </a:r>
            <a:r>
              <a:rPr lang="en-US" dirty="0">
                <a:effectLst/>
              </a:rPr>
              <a:t> states that were the likely candidates of our car </a:t>
            </a:r>
            <a:r>
              <a:rPr lang="en-US" dirty="0" err="1">
                <a:effectLst/>
              </a:rPr>
              <a:t>purhcase</a:t>
            </a:r>
            <a:endParaRPr lang="en-US" dirty="0">
              <a:effectLst/>
            </a:endParaRPr>
          </a:p>
          <a:p>
            <a:endParaRPr lang="en-US" dirty="0">
              <a:effectLst/>
            </a:endParaRPr>
          </a:p>
          <a:p>
            <a:r>
              <a:rPr lang="en-US" dirty="0"/>
              <a:t>We used a vector which contains randomly selected </a:t>
            </a:r>
            <a:r>
              <a:rPr lang="en-US" dirty="0" err="1"/>
              <a:t>zipcodes</a:t>
            </a:r>
            <a:r>
              <a:rPr lang="en-US" dirty="0"/>
              <a:t> from the Midwestern states and collected data from the corresponding </a:t>
            </a:r>
            <a:r>
              <a:rPr lang="en-US" dirty="0" err="1"/>
              <a:t>zipcodes</a:t>
            </a:r>
            <a:r>
              <a:rPr lang="en-US" dirty="0"/>
              <a:t>.</a:t>
            </a:r>
          </a:p>
        </p:txBody>
      </p:sp>
      <p:sp>
        <p:nvSpPr>
          <p:cNvPr id="4" name="Slide Number Placeholder 3"/>
          <p:cNvSpPr>
            <a:spLocks noGrp="1"/>
          </p:cNvSpPr>
          <p:nvPr>
            <p:ph type="sldNum" sz="quarter" idx="5"/>
          </p:nvPr>
        </p:nvSpPr>
        <p:spPr/>
        <p:txBody>
          <a:bodyPr/>
          <a:lstStyle/>
          <a:p>
            <a:fld id="{5C93C55B-479E-8A48-AD67-CAC767307036}" type="slidenum">
              <a:rPr lang="en-US" smtClean="0"/>
              <a:t>7</a:t>
            </a:fld>
            <a:endParaRPr lang="en-US"/>
          </a:p>
        </p:txBody>
      </p:sp>
    </p:spTree>
    <p:extLst>
      <p:ext uri="{BB962C8B-B14F-4D97-AF65-F5344CB8AC3E}">
        <p14:creationId xmlns:p14="http://schemas.microsoft.com/office/powerpoint/2010/main" val="348132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8</a:t>
            </a:fld>
            <a:endParaRPr lang="en-US"/>
          </a:p>
        </p:txBody>
      </p:sp>
    </p:spTree>
    <p:extLst>
      <p:ext uri="{BB962C8B-B14F-4D97-AF65-F5344CB8AC3E}">
        <p14:creationId xmlns:p14="http://schemas.microsoft.com/office/powerpoint/2010/main" val="422641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3C55B-479E-8A48-AD67-CAC767307036}" type="slidenum">
              <a:rPr lang="en-US" smtClean="0"/>
              <a:t>9</a:t>
            </a:fld>
            <a:endParaRPr lang="en-US"/>
          </a:p>
        </p:txBody>
      </p:sp>
    </p:spTree>
    <p:extLst>
      <p:ext uri="{BB962C8B-B14F-4D97-AF65-F5344CB8AC3E}">
        <p14:creationId xmlns:p14="http://schemas.microsoft.com/office/powerpoint/2010/main" val="793981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6699-11BE-8742-D4F3-F13D34ADCB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DD2732-591A-D27E-5765-70AF66085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14006A-947B-2DD7-4D3F-D867DBA74ECC}"/>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5" name="Footer Placeholder 4">
            <a:extLst>
              <a:ext uri="{FF2B5EF4-FFF2-40B4-BE49-F238E27FC236}">
                <a16:creationId xmlns:a16="http://schemas.microsoft.com/office/drawing/2014/main" id="{4829E755-A880-2483-EEEC-36782E3F8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594CD-3C96-6395-4458-2900D76A90C5}"/>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13995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E6D5-E1BA-F2D1-2DCD-5BD4527666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9E92B8-8E51-FA46-58A7-68FE891A2C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12B95-A366-80C4-CEA1-CE749DF5C6A8}"/>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5" name="Footer Placeholder 4">
            <a:extLst>
              <a:ext uri="{FF2B5EF4-FFF2-40B4-BE49-F238E27FC236}">
                <a16:creationId xmlns:a16="http://schemas.microsoft.com/office/drawing/2014/main" id="{8F38B23F-1D2F-CDA8-97FD-789AF97F7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EA01E-6260-43B8-6535-AC1BEB7256D0}"/>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36035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574BF9-47B5-6B2E-B686-985A686C04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614AC9-81CB-6720-F385-D97CEA5DAF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277A0-6ADD-DA71-92F1-07AC5A1A23CB}"/>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5" name="Footer Placeholder 4">
            <a:extLst>
              <a:ext uri="{FF2B5EF4-FFF2-40B4-BE49-F238E27FC236}">
                <a16:creationId xmlns:a16="http://schemas.microsoft.com/office/drawing/2014/main" id="{74208661-BCB1-CE61-7563-ECA7BEE82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EE77A-B26D-DD29-44CE-25B0318BBCF5}"/>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2182102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A9DB-4649-47C8-2EFC-90F4183D9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75FF50-5BD3-570E-1A6F-82E38A9E2A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F3D93-A580-E8F2-4B79-B763B5B5FF27}"/>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5" name="Footer Placeholder 4">
            <a:extLst>
              <a:ext uri="{FF2B5EF4-FFF2-40B4-BE49-F238E27FC236}">
                <a16:creationId xmlns:a16="http://schemas.microsoft.com/office/drawing/2014/main" id="{860775A0-1D46-F2E7-E72A-E29550E39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EAD30-3D2C-00D9-67D1-A9A5E95A51D2}"/>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1904096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BB26D-6B9B-25AD-22AB-DC81835D82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FCFEAD-B317-2381-51CF-A3DF9FFC1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714B2E-6ADE-C8EA-F621-FB4F677770F1}"/>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5" name="Footer Placeholder 4">
            <a:extLst>
              <a:ext uri="{FF2B5EF4-FFF2-40B4-BE49-F238E27FC236}">
                <a16:creationId xmlns:a16="http://schemas.microsoft.com/office/drawing/2014/main" id="{11041EF1-6ED2-8751-2AEF-0C6A9390E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9573E-A8E1-66C7-33ED-0BB187D25F85}"/>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1583708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1AC4-29DD-7F8F-CF6A-385F9A226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FE2C75-F0FA-8A06-2FB5-FC8810D90E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C945EF-12CD-1710-9885-997C89E1B7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EA26A2-744E-F033-8420-ED6FA4A861BB}"/>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6" name="Footer Placeholder 5">
            <a:extLst>
              <a:ext uri="{FF2B5EF4-FFF2-40B4-BE49-F238E27FC236}">
                <a16:creationId xmlns:a16="http://schemas.microsoft.com/office/drawing/2014/main" id="{395E3AB8-9E31-A335-F096-44560EDCF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A1188-5748-0B30-6F8C-C92597A5821A}"/>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2689516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C634-C71E-BCA9-7411-3CCD51C10D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6CB8F4-977C-6F26-E064-E99B753173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178763-83AE-BBB7-1AA8-19587AD4EF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798A3B-607E-6125-7546-B81100329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3C71C0-371C-02FD-D26E-D681F7B761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71B10-1D9A-4B32-8163-9CC467845268}"/>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8" name="Footer Placeholder 7">
            <a:extLst>
              <a:ext uri="{FF2B5EF4-FFF2-40B4-BE49-F238E27FC236}">
                <a16:creationId xmlns:a16="http://schemas.microsoft.com/office/drawing/2014/main" id="{C52D8228-2218-7C90-BFD8-0AA3D76D1D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F1B2A9-B743-44CA-6F85-F7FA6602285F}"/>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270595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BA99-BA34-FD12-2253-7D4E50EBFD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A017E9-721E-6659-BDB0-7AEB45DF1DF9}"/>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4" name="Footer Placeholder 3">
            <a:extLst>
              <a:ext uri="{FF2B5EF4-FFF2-40B4-BE49-F238E27FC236}">
                <a16:creationId xmlns:a16="http://schemas.microsoft.com/office/drawing/2014/main" id="{E6A264AE-62F2-56EC-616F-31032E5DD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69621A-AC07-8E59-089B-5948276AED6E}"/>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1916032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E30C3C-234C-93D6-3347-15B9484FC471}"/>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3" name="Footer Placeholder 2">
            <a:extLst>
              <a:ext uri="{FF2B5EF4-FFF2-40B4-BE49-F238E27FC236}">
                <a16:creationId xmlns:a16="http://schemas.microsoft.com/office/drawing/2014/main" id="{D3F9BEF9-1641-0AF5-5DB8-B4B5731BEF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C07C7A-87C8-A61B-31A3-0C14F4BE06F3}"/>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1282848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9164-9C0D-78B8-847C-C32F4B032A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BD736B-014D-F021-2AFB-5F8676E926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465C40-8159-09D6-F71B-9B997CB0B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631F4-A816-6C28-E1E2-0BBC72AF26A7}"/>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6" name="Footer Placeholder 5">
            <a:extLst>
              <a:ext uri="{FF2B5EF4-FFF2-40B4-BE49-F238E27FC236}">
                <a16:creationId xmlns:a16="http://schemas.microsoft.com/office/drawing/2014/main" id="{1C9BE6FB-1F21-53EE-E4C3-8E875E4EC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C43442-FB30-99B5-6D36-3379D2F7CD9A}"/>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263129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2A4E-2D54-8493-CF08-E168414CF8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D277F8-D23E-F2B5-37C1-FDBDC62B0A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108A05-58F4-A091-0926-56C233C0B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9BE51C-041A-A5DB-5508-7DFBF62FB578}"/>
              </a:ext>
            </a:extLst>
          </p:cNvPr>
          <p:cNvSpPr>
            <a:spLocks noGrp="1"/>
          </p:cNvSpPr>
          <p:nvPr>
            <p:ph type="dt" sz="half" idx="10"/>
          </p:nvPr>
        </p:nvSpPr>
        <p:spPr/>
        <p:txBody>
          <a:bodyPr/>
          <a:lstStyle/>
          <a:p>
            <a:fld id="{8D83DDD4-2868-D040-BBB1-908BC3D0DFFB}" type="datetimeFigureOut">
              <a:rPr lang="en-US" smtClean="0"/>
              <a:t>4/30/22</a:t>
            </a:fld>
            <a:endParaRPr lang="en-US"/>
          </a:p>
        </p:txBody>
      </p:sp>
      <p:sp>
        <p:nvSpPr>
          <p:cNvPr id="6" name="Footer Placeholder 5">
            <a:extLst>
              <a:ext uri="{FF2B5EF4-FFF2-40B4-BE49-F238E27FC236}">
                <a16:creationId xmlns:a16="http://schemas.microsoft.com/office/drawing/2014/main" id="{371BDDAF-C7F5-EFBD-82F2-EA6907AC3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F9714-2CAD-6BD9-862D-E1C8B226A997}"/>
              </a:ext>
            </a:extLst>
          </p:cNvPr>
          <p:cNvSpPr>
            <a:spLocks noGrp="1"/>
          </p:cNvSpPr>
          <p:nvPr>
            <p:ph type="sldNum" sz="quarter" idx="12"/>
          </p:nvPr>
        </p:nvSpPr>
        <p:spPr/>
        <p:txBody>
          <a:bodyPr/>
          <a:lstStyle/>
          <a:p>
            <a:fld id="{A1E1513B-A850-144B-B7F0-C1D311F148B7}" type="slidenum">
              <a:rPr lang="en-US" smtClean="0"/>
              <a:t>‹#›</a:t>
            </a:fld>
            <a:endParaRPr lang="en-US"/>
          </a:p>
        </p:txBody>
      </p:sp>
    </p:spTree>
    <p:extLst>
      <p:ext uri="{BB962C8B-B14F-4D97-AF65-F5344CB8AC3E}">
        <p14:creationId xmlns:p14="http://schemas.microsoft.com/office/powerpoint/2010/main" val="227118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0E1F7A-0503-30CC-A0E7-AAB2CC9F66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A94294-907C-1777-C555-326260F303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BB319-D406-C2F5-6BDF-A90D7C644B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3DDD4-2868-D040-BBB1-908BC3D0DFFB}" type="datetimeFigureOut">
              <a:rPr lang="en-US" smtClean="0"/>
              <a:t>4/30/22</a:t>
            </a:fld>
            <a:endParaRPr lang="en-US"/>
          </a:p>
        </p:txBody>
      </p:sp>
      <p:sp>
        <p:nvSpPr>
          <p:cNvPr id="5" name="Footer Placeholder 4">
            <a:extLst>
              <a:ext uri="{FF2B5EF4-FFF2-40B4-BE49-F238E27FC236}">
                <a16:creationId xmlns:a16="http://schemas.microsoft.com/office/drawing/2014/main" id="{16CD3BA7-1F5F-2F4B-F735-46B8474F2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D24A27-BE46-209A-8919-836F2FD203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1513B-A850-144B-B7F0-C1D311F148B7}" type="slidenum">
              <a:rPr lang="en-US" smtClean="0"/>
              <a:t>‹#›</a:t>
            </a:fld>
            <a:endParaRPr lang="en-US"/>
          </a:p>
        </p:txBody>
      </p:sp>
    </p:spTree>
    <p:extLst>
      <p:ext uri="{BB962C8B-B14F-4D97-AF65-F5344CB8AC3E}">
        <p14:creationId xmlns:p14="http://schemas.microsoft.com/office/powerpoint/2010/main" val="4125498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chart" Target="../charts/chart1.xml"/><Relationship Id="rId7" Type="http://schemas.microsoft.com/office/2007/relationships/hdphoto" Target="../media/hdphoto2.wdp"/><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1.wdp"/><Relationship Id="rId4" Type="http://schemas.openxmlformats.org/officeDocument/2006/relationships/image" Target="../media/image51.png"/><Relationship Id="rId9" Type="http://schemas.openxmlformats.org/officeDocument/2006/relationships/image" Target="../media/image46.sv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6.sv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6.sv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E78B-E00E-4A9C-F481-82794CCA44AE}"/>
              </a:ext>
            </a:extLst>
          </p:cNvPr>
          <p:cNvSpPr>
            <a:spLocks noGrp="1"/>
          </p:cNvSpPr>
          <p:nvPr>
            <p:ph type="ctrTitle"/>
          </p:nvPr>
        </p:nvSpPr>
        <p:spPr>
          <a:xfrm>
            <a:off x="1524000" y="2223824"/>
            <a:ext cx="9144000" cy="1054998"/>
          </a:xfrm>
        </p:spPr>
        <p:txBody>
          <a:bodyPr anchor="ctr" anchorCtr="0">
            <a:normAutofit/>
          </a:bodyPr>
          <a:lstStyle/>
          <a:p>
            <a:r>
              <a:rPr lang="en-US" sz="4800" b="1" spc="-100" dirty="0">
                <a:solidFill>
                  <a:schemeClr val="bg1"/>
                </a:solidFill>
                <a:latin typeface="Tahoma" panose="020B0604030504040204" pitchFamily="34" charset="0"/>
                <a:ea typeface="Tahoma" panose="020B0604030504040204" pitchFamily="34" charset="0"/>
                <a:cs typeface="Tahoma" panose="020B0604030504040204" pitchFamily="34" charset="0"/>
              </a:rPr>
              <a:t>Used car price prediction</a:t>
            </a:r>
          </a:p>
        </p:txBody>
      </p:sp>
      <p:sp>
        <p:nvSpPr>
          <p:cNvPr id="3" name="Subtitle 2">
            <a:extLst>
              <a:ext uri="{FF2B5EF4-FFF2-40B4-BE49-F238E27FC236}">
                <a16:creationId xmlns:a16="http://schemas.microsoft.com/office/drawing/2014/main" id="{F757AA71-9D5A-8A3D-0E4F-7B2FC1F326A0}"/>
              </a:ext>
            </a:extLst>
          </p:cNvPr>
          <p:cNvSpPr>
            <a:spLocks noGrp="1"/>
          </p:cNvSpPr>
          <p:nvPr>
            <p:ph type="subTitle" idx="1"/>
          </p:nvPr>
        </p:nvSpPr>
        <p:spPr>
          <a:xfrm>
            <a:off x="4211859" y="3710953"/>
            <a:ext cx="3768279" cy="423310"/>
          </a:xfrm>
          <a:solidFill>
            <a:schemeClr val="accent2">
              <a:lumMod val="75000"/>
            </a:schemeClr>
          </a:solidFill>
        </p:spPr>
        <p:txBody>
          <a:bodyPr anchor="ctr" anchorCtr="0">
            <a:normAutofit/>
          </a:bodyPr>
          <a:lstStyle/>
          <a:p>
            <a:r>
              <a:rPr lang="en-US" sz="18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STAT 432 Final Project</a:t>
            </a:r>
          </a:p>
        </p:txBody>
      </p:sp>
      <p:sp>
        <p:nvSpPr>
          <p:cNvPr id="7" name="Subtitle 2">
            <a:extLst>
              <a:ext uri="{FF2B5EF4-FFF2-40B4-BE49-F238E27FC236}">
                <a16:creationId xmlns:a16="http://schemas.microsoft.com/office/drawing/2014/main" id="{C341104B-469E-B15D-8BED-25FCFE77E5A7}"/>
              </a:ext>
            </a:extLst>
          </p:cNvPr>
          <p:cNvSpPr txBox="1">
            <a:spLocks/>
          </p:cNvSpPr>
          <p:nvPr/>
        </p:nvSpPr>
        <p:spPr>
          <a:xfrm>
            <a:off x="3798403" y="4262699"/>
            <a:ext cx="4595192" cy="423310"/>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Eunjeong Ro | </a:t>
            </a:r>
            <a:r>
              <a:rPr lang="en-US" sz="16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Henu</a:t>
            </a:r>
            <a:r>
              <a:rPr lang="en-US" sz="16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Park | Nicholas Choi</a:t>
            </a:r>
          </a:p>
        </p:txBody>
      </p:sp>
    </p:spTree>
    <p:extLst>
      <p:ext uri="{BB962C8B-B14F-4D97-AF65-F5344CB8AC3E}">
        <p14:creationId xmlns:p14="http://schemas.microsoft.com/office/powerpoint/2010/main" val="1315095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9"/>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Dataset</a:t>
            </a:r>
          </a:p>
        </p:txBody>
      </p:sp>
      <p:grpSp>
        <p:nvGrpSpPr>
          <p:cNvPr id="24" name="Group 23">
            <a:extLst>
              <a:ext uri="{FF2B5EF4-FFF2-40B4-BE49-F238E27FC236}">
                <a16:creationId xmlns:a16="http://schemas.microsoft.com/office/drawing/2014/main" id="{58D57EEC-33EA-CA26-FD53-493EED6E381A}"/>
              </a:ext>
            </a:extLst>
          </p:cNvPr>
          <p:cNvGrpSpPr/>
          <p:nvPr/>
        </p:nvGrpSpPr>
        <p:grpSpPr>
          <a:xfrm>
            <a:off x="7449826" y="4934108"/>
            <a:ext cx="3320732" cy="660251"/>
            <a:chOff x="3170804" y="2032295"/>
            <a:chExt cx="1347856" cy="660251"/>
          </a:xfrm>
        </p:grpSpPr>
        <p:sp>
          <p:nvSpPr>
            <p:cNvPr id="25" name="Content Placeholder 2">
              <a:extLst>
                <a:ext uri="{FF2B5EF4-FFF2-40B4-BE49-F238E27FC236}">
                  <a16:creationId xmlns:a16="http://schemas.microsoft.com/office/drawing/2014/main" id="{4E71CE64-1E85-45B0-5E7C-24F828E919C8}"/>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Brands vs. Average Price</a:t>
              </a:r>
            </a:p>
          </p:txBody>
        </p:sp>
        <p:cxnSp>
          <p:nvCxnSpPr>
            <p:cNvPr id="26" name="Straight Connector 25">
              <a:extLst>
                <a:ext uri="{FF2B5EF4-FFF2-40B4-BE49-F238E27FC236}">
                  <a16:creationId xmlns:a16="http://schemas.microsoft.com/office/drawing/2014/main" id="{679C58D8-3245-E94D-1418-6EF61FAE6AB0}"/>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081C63-BA50-3564-FAC0-D82977BDC07C}"/>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814647D-7926-5829-1369-FC748199772D}"/>
              </a:ext>
            </a:extLst>
          </p:cNvPr>
          <p:cNvGrpSpPr/>
          <p:nvPr/>
        </p:nvGrpSpPr>
        <p:grpSpPr>
          <a:xfrm>
            <a:off x="2064547" y="4934108"/>
            <a:ext cx="3320732" cy="660251"/>
            <a:chOff x="3170804" y="2032295"/>
            <a:chExt cx="1347856" cy="660251"/>
          </a:xfrm>
        </p:grpSpPr>
        <p:sp>
          <p:nvSpPr>
            <p:cNvPr id="31" name="Content Placeholder 2">
              <a:extLst>
                <a:ext uri="{FF2B5EF4-FFF2-40B4-BE49-F238E27FC236}">
                  <a16:creationId xmlns:a16="http://schemas.microsoft.com/office/drawing/2014/main" id="{D6B4F8D3-2BE5-FAFF-0946-93E3B440073F}"/>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a:t>
              </a:r>
            </a:p>
          </p:txBody>
        </p:sp>
        <p:cxnSp>
          <p:nvCxnSpPr>
            <p:cNvPr id="32" name="Straight Connector 31">
              <a:extLst>
                <a:ext uri="{FF2B5EF4-FFF2-40B4-BE49-F238E27FC236}">
                  <a16:creationId xmlns:a16="http://schemas.microsoft.com/office/drawing/2014/main" id="{B9F9E179-E309-2436-32EE-792B6A05EB7B}"/>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711489-CC67-50F9-82F6-962631E791EF}"/>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5" name="Picture 4" descr="A picture containing diagram&#10;&#10;Description automatically generated">
            <a:extLst>
              <a:ext uri="{FF2B5EF4-FFF2-40B4-BE49-F238E27FC236}">
                <a16:creationId xmlns:a16="http://schemas.microsoft.com/office/drawing/2014/main" id="{2E93B3C0-415D-8465-5413-57B1948FCDCF}"/>
              </a:ext>
            </a:extLst>
          </p:cNvPr>
          <p:cNvPicPr>
            <a:picLocks noChangeAspect="1"/>
          </p:cNvPicPr>
          <p:nvPr/>
        </p:nvPicPr>
        <p:blipFill>
          <a:blip r:embed="rId3">
            <a:alphaModFix amt="95000"/>
          </a:blip>
          <a:stretch>
            <a:fillRect/>
          </a:stretch>
        </p:blipFill>
        <p:spPr>
          <a:xfrm>
            <a:off x="6700332" y="2455991"/>
            <a:ext cx="4819721" cy="2046019"/>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4F562674-A313-9185-C37E-137679165B4D}"/>
              </a:ext>
            </a:extLst>
          </p:cNvPr>
          <p:cNvPicPr>
            <a:picLocks noChangeAspect="1"/>
          </p:cNvPicPr>
          <p:nvPr/>
        </p:nvPicPr>
        <p:blipFill>
          <a:blip r:embed="rId4"/>
          <a:stretch>
            <a:fillRect/>
          </a:stretch>
        </p:blipFill>
        <p:spPr>
          <a:xfrm>
            <a:off x="-55045" y="1712219"/>
            <a:ext cx="12302087" cy="4402009"/>
          </a:xfrm>
          <a:prstGeom prst="rect">
            <a:avLst/>
          </a:prstGeom>
        </p:spPr>
      </p:pic>
    </p:spTree>
    <p:extLst>
      <p:ext uri="{BB962C8B-B14F-4D97-AF65-F5344CB8AC3E}">
        <p14:creationId xmlns:p14="http://schemas.microsoft.com/office/powerpoint/2010/main" val="1870145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9"/>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Dataset</a:t>
            </a:r>
          </a:p>
        </p:txBody>
      </p:sp>
      <p:grpSp>
        <p:nvGrpSpPr>
          <p:cNvPr id="24" name="Group 23">
            <a:extLst>
              <a:ext uri="{FF2B5EF4-FFF2-40B4-BE49-F238E27FC236}">
                <a16:creationId xmlns:a16="http://schemas.microsoft.com/office/drawing/2014/main" id="{58D57EEC-33EA-CA26-FD53-493EED6E381A}"/>
              </a:ext>
            </a:extLst>
          </p:cNvPr>
          <p:cNvGrpSpPr/>
          <p:nvPr/>
        </p:nvGrpSpPr>
        <p:grpSpPr>
          <a:xfrm>
            <a:off x="7449826" y="4934108"/>
            <a:ext cx="3320732" cy="660251"/>
            <a:chOff x="3170804" y="2032295"/>
            <a:chExt cx="1347856" cy="660251"/>
          </a:xfrm>
        </p:grpSpPr>
        <p:sp>
          <p:nvSpPr>
            <p:cNvPr id="25" name="Content Placeholder 2">
              <a:extLst>
                <a:ext uri="{FF2B5EF4-FFF2-40B4-BE49-F238E27FC236}">
                  <a16:creationId xmlns:a16="http://schemas.microsoft.com/office/drawing/2014/main" id="{4E71CE64-1E85-45B0-5E7C-24F828E919C8}"/>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Brands vs. Average Price</a:t>
              </a:r>
            </a:p>
          </p:txBody>
        </p:sp>
        <p:cxnSp>
          <p:nvCxnSpPr>
            <p:cNvPr id="26" name="Straight Connector 25">
              <a:extLst>
                <a:ext uri="{FF2B5EF4-FFF2-40B4-BE49-F238E27FC236}">
                  <a16:creationId xmlns:a16="http://schemas.microsoft.com/office/drawing/2014/main" id="{679C58D8-3245-E94D-1418-6EF61FAE6AB0}"/>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081C63-BA50-3564-FAC0-D82977BDC07C}"/>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814647D-7926-5829-1369-FC748199772D}"/>
              </a:ext>
            </a:extLst>
          </p:cNvPr>
          <p:cNvGrpSpPr/>
          <p:nvPr/>
        </p:nvGrpSpPr>
        <p:grpSpPr>
          <a:xfrm>
            <a:off x="2064547" y="4934108"/>
            <a:ext cx="3320732" cy="660251"/>
            <a:chOff x="3170804" y="2032295"/>
            <a:chExt cx="1347856" cy="660251"/>
          </a:xfrm>
        </p:grpSpPr>
        <p:sp>
          <p:nvSpPr>
            <p:cNvPr id="31" name="Content Placeholder 2">
              <a:extLst>
                <a:ext uri="{FF2B5EF4-FFF2-40B4-BE49-F238E27FC236}">
                  <a16:creationId xmlns:a16="http://schemas.microsoft.com/office/drawing/2014/main" id="{D6B4F8D3-2BE5-FAFF-0946-93E3B440073F}"/>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a:t>
              </a:r>
            </a:p>
          </p:txBody>
        </p:sp>
        <p:cxnSp>
          <p:nvCxnSpPr>
            <p:cNvPr id="32" name="Straight Connector 31">
              <a:extLst>
                <a:ext uri="{FF2B5EF4-FFF2-40B4-BE49-F238E27FC236}">
                  <a16:creationId xmlns:a16="http://schemas.microsoft.com/office/drawing/2014/main" id="{B9F9E179-E309-2436-32EE-792B6A05EB7B}"/>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711489-CC67-50F9-82F6-962631E791EF}"/>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5" name="Picture 4" descr="A picture containing diagram&#10;&#10;Description automatically generated">
            <a:extLst>
              <a:ext uri="{FF2B5EF4-FFF2-40B4-BE49-F238E27FC236}">
                <a16:creationId xmlns:a16="http://schemas.microsoft.com/office/drawing/2014/main" id="{2E93B3C0-415D-8465-5413-57B1948FCDCF}"/>
              </a:ext>
            </a:extLst>
          </p:cNvPr>
          <p:cNvPicPr>
            <a:picLocks noChangeAspect="1"/>
          </p:cNvPicPr>
          <p:nvPr/>
        </p:nvPicPr>
        <p:blipFill>
          <a:blip r:embed="rId3">
            <a:alphaModFix amt="95000"/>
          </a:blip>
          <a:stretch>
            <a:fillRect/>
          </a:stretch>
        </p:blipFill>
        <p:spPr>
          <a:xfrm>
            <a:off x="6700332" y="2455991"/>
            <a:ext cx="4819721" cy="2046019"/>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4F562674-A313-9185-C37E-137679165B4D}"/>
              </a:ext>
            </a:extLst>
          </p:cNvPr>
          <p:cNvPicPr>
            <a:picLocks noChangeAspect="1"/>
          </p:cNvPicPr>
          <p:nvPr/>
        </p:nvPicPr>
        <p:blipFill>
          <a:blip r:embed="rId4"/>
          <a:stretch>
            <a:fillRect/>
          </a:stretch>
        </p:blipFill>
        <p:spPr>
          <a:xfrm>
            <a:off x="799264" y="2455991"/>
            <a:ext cx="5717913" cy="2046019"/>
          </a:xfrm>
          <a:prstGeom prst="rect">
            <a:avLst/>
          </a:prstGeom>
        </p:spPr>
      </p:pic>
    </p:spTree>
    <p:extLst>
      <p:ext uri="{BB962C8B-B14F-4D97-AF65-F5344CB8AC3E}">
        <p14:creationId xmlns:p14="http://schemas.microsoft.com/office/powerpoint/2010/main" val="625140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4F562674-A313-9185-C37E-137679165B4D}"/>
              </a:ext>
            </a:extLst>
          </p:cNvPr>
          <p:cNvPicPr>
            <a:picLocks noChangeAspect="1"/>
          </p:cNvPicPr>
          <p:nvPr/>
        </p:nvPicPr>
        <p:blipFill>
          <a:blip r:embed="rId3"/>
          <a:stretch>
            <a:fillRect/>
          </a:stretch>
        </p:blipFill>
        <p:spPr>
          <a:xfrm>
            <a:off x="799264" y="2455991"/>
            <a:ext cx="5717913" cy="2046019"/>
          </a:xfrm>
          <a:prstGeom prst="rect">
            <a:avLst/>
          </a:prstGeom>
        </p:spPr>
      </p:pic>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9"/>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Dataset</a:t>
            </a:r>
          </a:p>
        </p:txBody>
      </p:sp>
      <p:grpSp>
        <p:nvGrpSpPr>
          <p:cNvPr id="24" name="Group 23">
            <a:extLst>
              <a:ext uri="{FF2B5EF4-FFF2-40B4-BE49-F238E27FC236}">
                <a16:creationId xmlns:a16="http://schemas.microsoft.com/office/drawing/2014/main" id="{58D57EEC-33EA-CA26-FD53-493EED6E381A}"/>
              </a:ext>
            </a:extLst>
          </p:cNvPr>
          <p:cNvGrpSpPr/>
          <p:nvPr/>
        </p:nvGrpSpPr>
        <p:grpSpPr>
          <a:xfrm>
            <a:off x="7449826" y="4934108"/>
            <a:ext cx="3320732" cy="660251"/>
            <a:chOff x="3170804" y="2032295"/>
            <a:chExt cx="1347856" cy="660251"/>
          </a:xfrm>
        </p:grpSpPr>
        <p:sp>
          <p:nvSpPr>
            <p:cNvPr id="25" name="Content Placeholder 2">
              <a:extLst>
                <a:ext uri="{FF2B5EF4-FFF2-40B4-BE49-F238E27FC236}">
                  <a16:creationId xmlns:a16="http://schemas.microsoft.com/office/drawing/2014/main" id="{4E71CE64-1E85-45B0-5E7C-24F828E919C8}"/>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Brands vs. Average Price</a:t>
              </a:r>
            </a:p>
          </p:txBody>
        </p:sp>
        <p:cxnSp>
          <p:nvCxnSpPr>
            <p:cNvPr id="26" name="Straight Connector 25">
              <a:extLst>
                <a:ext uri="{FF2B5EF4-FFF2-40B4-BE49-F238E27FC236}">
                  <a16:creationId xmlns:a16="http://schemas.microsoft.com/office/drawing/2014/main" id="{679C58D8-3245-E94D-1418-6EF61FAE6AB0}"/>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081C63-BA50-3564-FAC0-D82977BDC07C}"/>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814647D-7926-5829-1369-FC748199772D}"/>
              </a:ext>
            </a:extLst>
          </p:cNvPr>
          <p:cNvGrpSpPr/>
          <p:nvPr/>
        </p:nvGrpSpPr>
        <p:grpSpPr>
          <a:xfrm>
            <a:off x="2064547" y="4934108"/>
            <a:ext cx="3320732" cy="660251"/>
            <a:chOff x="3170804" y="2032295"/>
            <a:chExt cx="1347856" cy="660251"/>
          </a:xfrm>
        </p:grpSpPr>
        <p:sp>
          <p:nvSpPr>
            <p:cNvPr id="31" name="Content Placeholder 2">
              <a:extLst>
                <a:ext uri="{FF2B5EF4-FFF2-40B4-BE49-F238E27FC236}">
                  <a16:creationId xmlns:a16="http://schemas.microsoft.com/office/drawing/2014/main" id="{D6B4F8D3-2BE5-FAFF-0946-93E3B440073F}"/>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a:t>
              </a:r>
            </a:p>
          </p:txBody>
        </p:sp>
        <p:cxnSp>
          <p:nvCxnSpPr>
            <p:cNvPr id="32" name="Straight Connector 31">
              <a:extLst>
                <a:ext uri="{FF2B5EF4-FFF2-40B4-BE49-F238E27FC236}">
                  <a16:creationId xmlns:a16="http://schemas.microsoft.com/office/drawing/2014/main" id="{B9F9E179-E309-2436-32EE-792B6A05EB7B}"/>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711489-CC67-50F9-82F6-962631E791EF}"/>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7" name="Picture 16" descr="A picture containing graphical user interface&#10;&#10;Description automatically generated">
            <a:extLst>
              <a:ext uri="{FF2B5EF4-FFF2-40B4-BE49-F238E27FC236}">
                <a16:creationId xmlns:a16="http://schemas.microsoft.com/office/drawing/2014/main" id="{DE73A9F3-1152-DA96-6270-68F903E92869}"/>
              </a:ext>
            </a:extLst>
          </p:cNvPr>
          <p:cNvPicPr>
            <a:picLocks noChangeAspect="1"/>
          </p:cNvPicPr>
          <p:nvPr/>
        </p:nvPicPr>
        <p:blipFill>
          <a:blip r:embed="rId3">
            <a:alphaModFix amt="0"/>
          </a:blip>
          <a:stretch>
            <a:fillRect/>
          </a:stretch>
        </p:blipFill>
        <p:spPr>
          <a:xfrm>
            <a:off x="795528" y="2459736"/>
            <a:ext cx="5717913" cy="2046019"/>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2E93B3C0-415D-8465-5413-57B1948FCDCF}"/>
              </a:ext>
            </a:extLst>
          </p:cNvPr>
          <p:cNvPicPr>
            <a:picLocks noChangeAspect="1"/>
          </p:cNvPicPr>
          <p:nvPr/>
        </p:nvPicPr>
        <p:blipFill>
          <a:blip r:embed="rId4">
            <a:alphaModFix/>
          </a:blip>
          <a:stretch>
            <a:fillRect/>
          </a:stretch>
        </p:blipFill>
        <p:spPr>
          <a:xfrm>
            <a:off x="-2" y="1266525"/>
            <a:ext cx="12192000" cy="5175624"/>
          </a:xfrm>
          <a:prstGeom prst="rect">
            <a:avLst/>
          </a:prstGeom>
        </p:spPr>
      </p:pic>
    </p:spTree>
    <p:extLst>
      <p:ext uri="{BB962C8B-B14F-4D97-AF65-F5344CB8AC3E}">
        <p14:creationId xmlns:p14="http://schemas.microsoft.com/office/powerpoint/2010/main" val="3415350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4F562674-A313-9185-C37E-137679165B4D}"/>
              </a:ext>
            </a:extLst>
          </p:cNvPr>
          <p:cNvPicPr>
            <a:picLocks noChangeAspect="1"/>
          </p:cNvPicPr>
          <p:nvPr/>
        </p:nvPicPr>
        <p:blipFill>
          <a:blip r:embed="rId3"/>
          <a:stretch>
            <a:fillRect/>
          </a:stretch>
        </p:blipFill>
        <p:spPr>
          <a:xfrm>
            <a:off x="799264" y="2455991"/>
            <a:ext cx="5717913" cy="2046019"/>
          </a:xfrm>
          <a:prstGeom prst="rect">
            <a:avLst/>
          </a:prstGeom>
        </p:spPr>
      </p:pic>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9"/>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Dataset</a:t>
            </a:r>
          </a:p>
        </p:txBody>
      </p:sp>
      <p:grpSp>
        <p:nvGrpSpPr>
          <p:cNvPr id="24" name="Group 23">
            <a:extLst>
              <a:ext uri="{FF2B5EF4-FFF2-40B4-BE49-F238E27FC236}">
                <a16:creationId xmlns:a16="http://schemas.microsoft.com/office/drawing/2014/main" id="{58D57EEC-33EA-CA26-FD53-493EED6E381A}"/>
              </a:ext>
            </a:extLst>
          </p:cNvPr>
          <p:cNvGrpSpPr/>
          <p:nvPr/>
        </p:nvGrpSpPr>
        <p:grpSpPr>
          <a:xfrm>
            <a:off x="7449826" y="4934108"/>
            <a:ext cx="3320732" cy="660251"/>
            <a:chOff x="3170804" y="2032295"/>
            <a:chExt cx="1347856" cy="660251"/>
          </a:xfrm>
        </p:grpSpPr>
        <p:sp>
          <p:nvSpPr>
            <p:cNvPr id="25" name="Content Placeholder 2">
              <a:extLst>
                <a:ext uri="{FF2B5EF4-FFF2-40B4-BE49-F238E27FC236}">
                  <a16:creationId xmlns:a16="http://schemas.microsoft.com/office/drawing/2014/main" id="{4E71CE64-1E85-45B0-5E7C-24F828E919C8}"/>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Brands vs. Average Price</a:t>
              </a:r>
            </a:p>
          </p:txBody>
        </p:sp>
        <p:cxnSp>
          <p:nvCxnSpPr>
            <p:cNvPr id="26" name="Straight Connector 25">
              <a:extLst>
                <a:ext uri="{FF2B5EF4-FFF2-40B4-BE49-F238E27FC236}">
                  <a16:creationId xmlns:a16="http://schemas.microsoft.com/office/drawing/2014/main" id="{679C58D8-3245-E94D-1418-6EF61FAE6AB0}"/>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081C63-BA50-3564-FAC0-D82977BDC07C}"/>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814647D-7926-5829-1369-FC748199772D}"/>
              </a:ext>
            </a:extLst>
          </p:cNvPr>
          <p:cNvGrpSpPr/>
          <p:nvPr/>
        </p:nvGrpSpPr>
        <p:grpSpPr>
          <a:xfrm>
            <a:off x="2064547" y="4934108"/>
            <a:ext cx="3320732" cy="660251"/>
            <a:chOff x="3170804" y="2032295"/>
            <a:chExt cx="1347856" cy="660251"/>
          </a:xfrm>
        </p:grpSpPr>
        <p:sp>
          <p:nvSpPr>
            <p:cNvPr id="31" name="Content Placeholder 2">
              <a:extLst>
                <a:ext uri="{FF2B5EF4-FFF2-40B4-BE49-F238E27FC236}">
                  <a16:creationId xmlns:a16="http://schemas.microsoft.com/office/drawing/2014/main" id="{D6B4F8D3-2BE5-FAFF-0946-93E3B440073F}"/>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a:t>
              </a:r>
            </a:p>
          </p:txBody>
        </p:sp>
        <p:cxnSp>
          <p:nvCxnSpPr>
            <p:cNvPr id="32" name="Straight Connector 31">
              <a:extLst>
                <a:ext uri="{FF2B5EF4-FFF2-40B4-BE49-F238E27FC236}">
                  <a16:creationId xmlns:a16="http://schemas.microsoft.com/office/drawing/2014/main" id="{B9F9E179-E309-2436-32EE-792B6A05EB7B}"/>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711489-CC67-50F9-82F6-962631E791EF}"/>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7" name="Picture 16" descr="A picture containing graphical user interface&#10;&#10;Description automatically generated">
            <a:extLst>
              <a:ext uri="{FF2B5EF4-FFF2-40B4-BE49-F238E27FC236}">
                <a16:creationId xmlns:a16="http://schemas.microsoft.com/office/drawing/2014/main" id="{DE73A9F3-1152-DA96-6270-68F903E92869}"/>
              </a:ext>
            </a:extLst>
          </p:cNvPr>
          <p:cNvPicPr>
            <a:picLocks noChangeAspect="1"/>
          </p:cNvPicPr>
          <p:nvPr/>
        </p:nvPicPr>
        <p:blipFill>
          <a:blip r:embed="rId3">
            <a:alphaModFix/>
          </a:blip>
          <a:stretch>
            <a:fillRect/>
          </a:stretch>
        </p:blipFill>
        <p:spPr>
          <a:xfrm>
            <a:off x="795528" y="2459736"/>
            <a:ext cx="5717913" cy="2046019"/>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2E93B3C0-415D-8465-5413-57B1948FCDCF}"/>
              </a:ext>
            </a:extLst>
          </p:cNvPr>
          <p:cNvPicPr>
            <a:picLocks noChangeAspect="1"/>
          </p:cNvPicPr>
          <p:nvPr/>
        </p:nvPicPr>
        <p:blipFill>
          <a:blip r:embed="rId4">
            <a:alphaModFix/>
          </a:blip>
          <a:stretch>
            <a:fillRect/>
          </a:stretch>
        </p:blipFill>
        <p:spPr>
          <a:xfrm>
            <a:off x="6702552" y="2459736"/>
            <a:ext cx="4818888" cy="2045665"/>
          </a:xfrm>
          <a:prstGeom prst="rect">
            <a:avLst/>
          </a:prstGeom>
        </p:spPr>
      </p:pic>
    </p:spTree>
    <p:extLst>
      <p:ext uri="{BB962C8B-B14F-4D97-AF65-F5344CB8AC3E}">
        <p14:creationId xmlns:p14="http://schemas.microsoft.com/office/powerpoint/2010/main" val="2372771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51E153-7732-9D99-B460-401DDC4A9F7A}"/>
              </a:ext>
            </a:extLst>
          </p:cNvPr>
          <p:cNvSpPr/>
          <p:nvPr/>
        </p:nvSpPr>
        <p:spPr>
          <a:xfrm>
            <a:off x="5614737" y="2013153"/>
            <a:ext cx="6031831" cy="4049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9" name="Picture 18">
            <a:extLst>
              <a:ext uri="{FF2B5EF4-FFF2-40B4-BE49-F238E27FC236}">
                <a16:creationId xmlns:a16="http://schemas.microsoft.com/office/drawing/2014/main" id="{B4DCCDC7-9A9D-D884-7F64-7BBCB8321494}"/>
              </a:ext>
            </a:extLst>
          </p:cNvPr>
          <p:cNvPicPr>
            <a:picLocks noChangeAspect="1"/>
          </p:cNvPicPr>
          <p:nvPr/>
        </p:nvPicPr>
        <p:blipFill>
          <a:blip r:embed="rId3">
            <a:alphaModFix amt="95000"/>
          </a:blip>
          <a:stretch>
            <a:fillRect/>
          </a:stretch>
        </p:blipFill>
        <p:spPr>
          <a:xfrm>
            <a:off x="5897300" y="2268549"/>
            <a:ext cx="5495436" cy="3547842"/>
          </a:xfrm>
          <a:prstGeom prst="rect">
            <a:avLst/>
          </a:prstGeom>
        </p:spPr>
      </p:pic>
      <p:sp>
        <p:nvSpPr>
          <p:cNvPr id="17" name="Title 1">
            <a:extLst>
              <a:ext uri="{FF2B5EF4-FFF2-40B4-BE49-F238E27FC236}">
                <a16:creationId xmlns:a16="http://schemas.microsoft.com/office/drawing/2014/main" id="{E55223F6-9CDE-7454-5CC1-388018116176}"/>
              </a:ext>
            </a:extLst>
          </p:cNvPr>
          <p:cNvSpPr txBox="1">
            <a:spLocks/>
          </p:cNvSpPr>
          <p:nvPr/>
        </p:nvSpPr>
        <p:spPr>
          <a:xfrm>
            <a:off x="452478" y="1263641"/>
            <a:ext cx="313897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Dataset – </a:t>
            </a:r>
            <a:r>
              <a:rPr lang="en-US" sz="2100" b="1" spc="-1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Correlation</a:t>
            </a:r>
          </a:p>
        </p:txBody>
      </p:sp>
      <p:grpSp>
        <p:nvGrpSpPr>
          <p:cNvPr id="9" name="Group 8">
            <a:extLst>
              <a:ext uri="{FF2B5EF4-FFF2-40B4-BE49-F238E27FC236}">
                <a16:creationId xmlns:a16="http://schemas.microsoft.com/office/drawing/2014/main" id="{165A22B7-52AD-587C-C9CB-99B51D787B1E}"/>
              </a:ext>
            </a:extLst>
          </p:cNvPr>
          <p:cNvGrpSpPr/>
          <p:nvPr/>
        </p:nvGrpSpPr>
        <p:grpSpPr>
          <a:xfrm>
            <a:off x="734935" y="2230550"/>
            <a:ext cx="5671467" cy="3681240"/>
            <a:chOff x="799264" y="2175688"/>
            <a:chExt cx="5671467" cy="3681240"/>
          </a:xfrm>
        </p:grpSpPr>
        <p:sp>
          <p:nvSpPr>
            <p:cNvPr id="30" name="Subtitle 2">
              <a:extLst>
                <a:ext uri="{FF2B5EF4-FFF2-40B4-BE49-F238E27FC236}">
                  <a16:creationId xmlns:a16="http://schemas.microsoft.com/office/drawing/2014/main" id="{DBE5BD96-BDC8-175A-8319-4B2C91513C89}"/>
                </a:ext>
              </a:extLst>
            </p:cNvPr>
            <p:cNvSpPr txBox="1">
              <a:spLocks/>
            </p:cNvSpPr>
            <p:nvPr/>
          </p:nvSpPr>
          <p:spPr>
            <a:xfrm>
              <a:off x="799264" y="3393804"/>
              <a:ext cx="709566" cy="709027"/>
            </a:xfrm>
            <a:prstGeom prst="ellipse">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8" name="Group 7">
              <a:extLst>
                <a:ext uri="{FF2B5EF4-FFF2-40B4-BE49-F238E27FC236}">
                  <a16:creationId xmlns:a16="http://schemas.microsoft.com/office/drawing/2014/main" id="{D113FAEC-6B94-F518-AC4A-E2B0D1EC1554}"/>
                </a:ext>
              </a:extLst>
            </p:cNvPr>
            <p:cNvGrpSpPr/>
            <p:nvPr/>
          </p:nvGrpSpPr>
          <p:grpSpPr>
            <a:xfrm>
              <a:off x="999089" y="2175688"/>
              <a:ext cx="5471642" cy="3681240"/>
              <a:chOff x="999089" y="2175688"/>
              <a:chExt cx="5471642" cy="3681240"/>
            </a:xfrm>
          </p:grpSpPr>
          <p:sp>
            <p:nvSpPr>
              <p:cNvPr id="31" name="Subtitle 2">
                <a:extLst>
                  <a:ext uri="{FF2B5EF4-FFF2-40B4-BE49-F238E27FC236}">
                    <a16:creationId xmlns:a16="http://schemas.microsoft.com/office/drawing/2014/main" id="{2A2C39DE-9AC8-F044-E89E-D9E2586E830B}"/>
                  </a:ext>
                </a:extLst>
              </p:cNvPr>
              <p:cNvSpPr txBox="1">
                <a:spLocks/>
              </p:cNvSpPr>
              <p:nvPr/>
            </p:nvSpPr>
            <p:spPr>
              <a:xfrm>
                <a:off x="1015788" y="4728231"/>
                <a:ext cx="709566" cy="709027"/>
              </a:xfrm>
              <a:prstGeom prst="ellipse">
                <a:avLst/>
              </a:prstGeom>
              <a:solidFill>
                <a:schemeClr val="accent2">
                  <a:lumMod val="50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9" name="Subtitle 2">
                <a:extLst>
                  <a:ext uri="{FF2B5EF4-FFF2-40B4-BE49-F238E27FC236}">
                    <a16:creationId xmlns:a16="http://schemas.microsoft.com/office/drawing/2014/main" id="{0D3F4365-7943-4BA4-9387-A2F438A35562}"/>
                  </a:ext>
                </a:extLst>
              </p:cNvPr>
              <p:cNvSpPr txBox="1">
                <a:spLocks/>
              </p:cNvSpPr>
              <p:nvPr/>
            </p:nvSpPr>
            <p:spPr>
              <a:xfrm>
                <a:off x="1055040" y="2175688"/>
                <a:ext cx="709566" cy="709027"/>
              </a:xfrm>
              <a:prstGeom prst="ellipse">
                <a:avLst/>
              </a:prstGeom>
              <a:solidFill>
                <a:schemeClr val="accent2">
                  <a:lumMod val="50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3" name="Content Placeholder 2">
                <a:extLst>
                  <a:ext uri="{FF2B5EF4-FFF2-40B4-BE49-F238E27FC236}">
                    <a16:creationId xmlns:a16="http://schemas.microsoft.com/office/drawing/2014/main" id="{00E4BC98-7B2D-D3A9-DF4D-816313D7A14C}"/>
                  </a:ext>
                </a:extLst>
              </p:cNvPr>
              <p:cNvSpPr txBox="1">
                <a:spLocks/>
              </p:cNvSpPr>
              <p:nvPr/>
            </p:nvSpPr>
            <p:spPr>
              <a:xfrm>
                <a:off x="1288374" y="4814810"/>
                <a:ext cx="1348805" cy="535867"/>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pP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Year Old</a:t>
                </a:r>
              </a:p>
            </p:txBody>
          </p:sp>
          <p:grpSp>
            <p:nvGrpSpPr>
              <p:cNvPr id="3" name="Group 2">
                <a:extLst>
                  <a:ext uri="{FF2B5EF4-FFF2-40B4-BE49-F238E27FC236}">
                    <a16:creationId xmlns:a16="http://schemas.microsoft.com/office/drawing/2014/main" id="{992EE8D1-445E-CC54-AED5-9DF29AC8166E}"/>
                  </a:ext>
                </a:extLst>
              </p:cNvPr>
              <p:cNvGrpSpPr/>
              <p:nvPr/>
            </p:nvGrpSpPr>
            <p:grpSpPr>
              <a:xfrm>
                <a:off x="1277379" y="2267653"/>
                <a:ext cx="5193352" cy="3589275"/>
                <a:chOff x="1410990" y="3046100"/>
                <a:chExt cx="5193352" cy="3589275"/>
              </a:xfrm>
            </p:grpSpPr>
            <p:sp>
              <p:nvSpPr>
                <p:cNvPr id="35" name="Content Placeholder 2">
                  <a:extLst>
                    <a:ext uri="{FF2B5EF4-FFF2-40B4-BE49-F238E27FC236}">
                      <a16:creationId xmlns:a16="http://schemas.microsoft.com/office/drawing/2014/main" id="{BF73A7A3-E923-6049-AB86-D8534F81E4B0}"/>
                    </a:ext>
                  </a:extLst>
                </p:cNvPr>
                <p:cNvSpPr txBox="1">
                  <a:spLocks/>
                </p:cNvSpPr>
                <p:nvPr/>
              </p:nvSpPr>
              <p:spPr>
                <a:xfrm>
                  <a:off x="1520399" y="3527989"/>
                  <a:ext cx="508394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The amount of wear &amp; tear the car has sustained</a:t>
                  </a:r>
                </a:p>
              </p:txBody>
            </p:sp>
            <p:sp>
              <p:nvSpPr>
                <p:cNvPr id="24" name="Content Placeholder 2">
                  <a:extLst>
                    <a:ext uri="{FF2B5EF4-FFF2-40B4-BE49-F238E27FC236}">
                      <a16:creationId xmlns:a16="http://schemas.microsoft.com/office/drawing/2014/main" id="{37E3B545-0E40-71BB-26D4-7B71BA3BC5B1}"/>
                    </a:ext>
                  </a:extLst>
                </p:cNvPr>
                <p:cNvSpPr txBox="1">
                  <a:spLocks/>
                </p:cNvSpPr>
                <p:nvPr/>
              </p:nvSpPr>
              <p:spPr>
                <a:xfrm>
                  <a:off x="1410990" y="3046100"/>
                  <a:ext cx="1543282" cy="535867"/>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pPr>
                  <a:r>
                    <a:rPr lang="en-US" sz="20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Mileage</a:t>
                  </a:r>
                </a:p>
              </p:txBody>
            </p:sp>
            <p:sp>
              <p:nvSpPr>
                <p:cNvPr id="20" name="Content Placeholder 2">
                  <a:extLst>
                    <a:ext uri="{FF2B5EF4-FFF2-40B4-BE49-F238E27FC236}">
                      <a16:creationId xmlns:a16="http://schemas.microsoft.com/office/drawing/2014/main" id="{1D8978ED-3513-5AD5-BC51-DA45CCADC5F8}"/>
                    </a:ext>
                  </a:extLst>
                </p:cNvPr>
                <p:cNvSpPr txBox="1">
                  <a:spLocks/>
                </p:cNvSpPr>
                <p:nvPr/>
              </p:nvSpPr>
              <p:spPr>
                <a:xfrm>
                  <a:off x="1520399" y="6142601"/>
                  <a:ext cx="226899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The age of the used car</a:t>
                  </a:r>
                </a:p>
              </p:txBody>
            </p:sp>
          </p:grpSp>
          <p:grpSp>
            <p:nvGrpSpPr>
              <p:cNvPr id="18" name="Group 17">
                <a:extLst>
                  <a:ext uri="{FF2B5EF4-FFF2-40B4-BE49-F238E27FC236}">
                    <a16:creationId xmlns:a16="http://schemas.microsoft.com/office/drawing/2014/main" id="{CFDB6537-FC34-665F-7818-239D1C68E80C}"/>
                  </a:ext>
                </a:extLst>
              </p:cNvPr>
              <p:cNvGrpSpPr/>
              <p:nvPr/>
            </p:nvGrpSpPr>
            <p:grpSpPr>
              <a:xfrm>
                <a:off x="999089" y="3480385"/>
                <a:ext cx="5417944" cy="1013896"/>
                <a:chOff x="1410990" y="2824220"/>
                <a:chExt cx="5417944" cy="1013896"/>
              </a:xfrm>
            </p:grpSpPr>
            <p:sp>
              <p:nvSpPr>
                <p:cNvPr id="27" name="Content Placeholder 2">
                  <a:extLst>
                    <a:ext uri="{FF2B5EF4-FFF2-40B4-BE49-F238E27FC236}">
                      <a16:creationId xmlns:a16="http://schemas.microsoft.com/office/drawing/2014/main" id="{A3D5BC89-E176-F9EF-5459-9BF30FCCBA73}"/>
                    </a:ext>
                  </a:extLst>
                </p:cNvPr>
                <p:cNvSpPr txBox="1">
                  <a:spLocks/>
                </p:cNvSpPr>
                <p:nvPr/>
              </p:nvSpPr>
              <p:spPr>
                <a:xfrm>
                  <a:off x="1410990" y="2824220"/>
                  <a:ext cx="2214522" cy="535867"/>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pP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Transmission</a:t>
                  </a:r>
                </a:p>
              </p:txBody>
            </p:sp>
            <p:sp>
              <p:nvSpPr>
                <p:cNvPr id="28" name="Content Placeholder 2">
                  <a:extLst>
                    <a:ext uri="{FF2B5EF4-FFF2-40B4-BE49-F238E27FC236}">
                      <a16:creationId xmlns:a16="http://schemas.microsoft.com/office/drawing/2014/main" id="{C97B340E-A399-3834-24AA-2D612B862068}"/>
                    </a:ext>
                  </a:extLst>
                </p:cNvPr>
                <p:cNvSpPr txBox="1">
                  <a:spLocks/>
                </p:cNvSpPr>
                <p:nvPr/>
              </p:nvSpPr>
              <p:spPr>
                <a:xfrm>
                  <a:off x="1744991" y="3345342"/>
                  <a:ext cx="508394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Heated Seats | Navigation System | Sunroof etc.</a:t>
                  </a:r>
                  <a:endParaRPr lang="en-US" sz="1400"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grpSp>
        </p:grpSp>
      </p:grpSp>
    </p:spTree>
    <p:extLst>
      <p:ext uri="{BB962C8B-B14F-4D97-AF65-F5344CB8AC3E}">
        <p14:creationId xmlns:p14="http://schemas.microsoft.com/office/powerpoint/2010/main" val="2623380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452478" y="1263641"/>
            <a:ext cx="313897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 Processing – </a:t>
            </a:r>
            <a:r>
              <a:rPr lang="en-US" sz="2100" b="1" spc="-1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MSRP</a:t>
            </a:r>
          </a:p>
        </p:txBody>
      </p:sp>
      <p:pic>
        <p:nvPicPr>
          <p:cNvPr id="27" name="Picture 26">
            <a:extLst>
              <a:ext uri="{FF2B5EF4-FFF2-40B4-BE49-F238E27FC236}">
                <a16:creationId xmlns:a16="http://schemas.microsoft.com/office/drawing/2014/main" id="{3B3D0920-0A36-E06D-DF92-A02541540F3C}"/>
              </a:ext>
            </a:extLst>
          </p:cNvPr>
          <p:cNvPicPr>
            <a:picLocks noChangeAspect="1"/>
          </p:cNvPicPr>
          <p:nvPr/>
        </p:nvPicPr>
        <p:blipFill>
          <a:blip r:embed="rId3"/>
          <a:stretch>
            <a:fillRect/>
          </a:stretch>
        </p:blipFill>
        <p:spPr>
          <a:xfrm>
            <a:off x="1062676" y="2177403"/>
            <a:ext cx="5369998" cy="3937566"/>
          </a:xfrm>
          <a:prstGeom prst="rect">
            <a:avLst/>
          </a:prstGeom>
        </p:spPr>
      </p:pic>
      <p:sp>
        <p:nvSpPr>
          <p:cNvPr id="57" name="Rounded Rectangle 56">
            <a:extLst>
              <a:ext uri="{FF2B5EF4-FFF2-40B4-BE49-F238E27FC236}">
                <a16:creationId xmlns:a16="http://schemas.microsoft.com/office/drawing/2014/main" id="{2560311B-66AD-C1D7-095B-B26AB64DC08D}"/>
              </a:ext>
            </a:extLst>
          </p:cNvPr>
          <p:cNvSpPr/>
          <p:nvPr/>
        </p:nvSpPr>
        <p:spPr>
          <a:xfrm>
            <a:off x="7090644" y="2362982"/>
            <a:ext cx="4176490" cy="832007"/>
          </a:xfrm>
          <a:prstGeom prst="roundRect">
            <a:avLst>
              <a:gd name="adj" fmla="val 3182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Same Side Corner Rectangle 57">
            <a:extLst>
              <a:ext uri="{FF2B5EF4-FFF2-40B4-BE49-F238E27FC236}">
                <a16:creationId xmlns:a16="http://schemas.microsoft.com/office/drawing/2014/main" id="{8A569B1C-6523-7E0A-9C35-46D0005F4DEE}"/>
              </a:ext>
            </a:extLst>
          </p:cNvPr>
          <p:cNvSpPr/>
          <p:nvPr/>
        </p:nvSpPr>
        <p:spPr>
          <a:xfrm>
            <a:off x="7090644" y="2361714"/>
            <a:ext cx="4176490" cy="412872"/>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ontent Placeholder 2">
            <a:extLst>
              <a:ext uri="{FF2B5EF4-FFF2-40B4-BE49-F238E27FC236}">
                <a16:creationId xmlns:a16="http://schemas.microsoft.com/office/drawing/2014/main" id="{770BA813-7564-7FEC-408C-7EBE4EEC1DBD}"/>
              </a:ext>
            </a:extLst>
          </p:cNvPr>
          <p:cNvSpPr txBox="1">
            <a:spLocks/>
          </p:cNvSpPr>
          <p:nvPr/>
        </p:nvSpPr>
        <p:spPr>
          <a:xfrm>
            <a:off x="8527505" y="2369805"/>
            <a:ext cx="1302767" cy="41287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Intuition</a:t>
            </a:r>
          </a:p>
        </p:txBody>
      </p:sp>
      <p:sp>
        <p:nvSpPr>
          <p:cNvPr id="30" name="Content Placeholder 2">
            <a:extLst>
              <a:ext uri="{FF2B5EF4-FFF2-40B4-BE49-F238E27FC236}">
                <a16:creationId xmlns:a16="http://schemas.microsoft.com/office/drawing/2014/main" id="{10C6E84E-7D3A-0D96-BE20-EDA96091E3EA}"/>
              </a:ext>
            </a:extLst>
          </p:cNvPr>
          <p:cNvSpPr txBox="1">
            <a:spLocks/>
          </p:cNvSpPr>
          <p:nvPr/>
        </p:nvSpPr>
        <p:spPr>
          <a:xfrm>
            <a:off x="7678469" y="2841358"/>
            <a:ext cx="3000840" cy="376831"/>
          </a:xfrm>
          <a:prstGeom prst="rect">
            <a:avLst/>
          </a:prstGeom>
          <a:noFill/>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1600" b="1" dirty="0">
                <a:solidFill>
                  <a:schemeClr val="bg2">
                    <a:lumMod val="50000"/>
                  </a:schemeClr>
                </a:solidFill>
              </a:rPr>
              <a:t>MSRP is the key component</a:t>
            </a:r>
          </a:p>
        </p:txBody>
      </p:sp>
      <p:sp>
        <p:nvSpPr>
          <p:cNvPr id="63" name="Rounded Rectangle 62">
            <a:extLst>
              <a:ext uri="{FF2B5EF4-FFF2-40B4-BE49-F238E27FC236}">
                <a16:creationId xmlns:a16="http://schemas.microsoft.com/office/drawing/2014/main" id="{5CC153E4-C443-C1F4-B283-37DEA9AFFA2F}"/>
              </a:ext>
            </a:extLst>
          </p:cNvPr>
          <p:cNvSpPr/>
          <p:nvPr/>
        </p:nvSpPr>
        <p:spPr>
          <a:xfrm>
            <a:off x="7090644" y="3686957"/>
            <a:ext cx="4176490" cy="832007"/>
          </a:xfrm>
          <a:prstGeom prst="roundRect">
            <a:avLst>
              <a:gd name="adj" fmla="val 3182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 Same Side Corner Rectangle 63">
            <a:extLst>
              <a:ext uri="{FF2B5EF4-FFF2-40B4-BE49-F238E27FC236}">
                <a16:creationId xmlns:a16="http://schemas.microsoft.com/office/drawing/2014/main" id="{C9139F43-E1A3-0B9E-5E40-34C8272C0C97}"/>
              </a:ext>
            </a:extLst>
          </p:cNvPr>
          <p:cNvSpPr/>
          <p:nvPr/>
        </p:nvSpPr>
        <p:spPr>
          <a:xfrm>
            <a:off x="7090644" y="3653322"/>
            <a:ext cx="4176490" cy="412872"/>
          </a:xfrm>
          <a:prstGeom prst="round2SameRect">
            <a:avLst>
              <a:gd name="adj1" fmla="val 50000"/>
              <a:gd name="adj2" fmla="val 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ontent Placeholder 2">
            <a:extLst>
              <a:ext uri="{FF2B5EF4-FFF2-40B4-BE49-F238E27FC236}">
                <a16:creationId xmlns:a16="http://schemas.microsoft.com/office/drawing/2014/main" id="{703E5D1E-6C9E-29E9-A3E4-A869C5A7C739}"/>
              </a:ext>
            </a:extLst>
          </p:cNvPr>
          <p:cNvSpPr txBox="1">
            <a:spLocks/>
          </p:cNvSpPr>
          <p:nvPr/>
        </p:nvSpPr>
        <p:spPr>
          <a:xfrm>
            <a:off x="8527505" y="3660145"/>
            <a:ext cx="1302767" cy="41287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Reality</a:t>
            </a:r>
          </a:p>
        </p:txBody>
      </p:sp>
      <p:sp>
        <p:nvSpPr>
          <p:cNvPr id="66" name="Content Placeholder 2">
            <a:extLst>
              <a:ext uri="{FF2B5EF4-FFF2-40B4-BE49-F238E27FC236}">
                <a16:creationId xmlns:a16="http://schemas.microsoft.com/office/drawing/2014/main" id="{9E3FB5C6-1953-7EA2-8084-3FF3D74E8CD3}"/>
              </a:ext>
            </a:extLst>
          </p:cNvPr>
          <p:cNvSpPr txBox="1">
            <a:spLocks/>
          </p:cNvSpPr>
          <p:nvPr/>
        </p:nvSpPr>
        <p:spPr>
          <a:xfrm>
            <a:off x="7553695" y="4163919"/>
            <a:ext cx="3250389" cy="376831"/>
          </a:xfrm>
          <a:prstGeom prst="rect">
            <a:avLst/>
          </a:prstGeom>
          <a:noFill/>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1800" b="1" dirty="0">
                <a:solidFill>
                  <a:schemeClr val="tx2">
                    <a:lumMod val="75000"/>
                  </a:schemeClr>
                </a:solidFill>
              </a:rPr>
              <a:t>Too much missing observations</a:t>
            </a:r>
          </a:p>
        </p:txBody>
      </p:sp>
      <p:sp>
        <p:nvSpPr>
          <p:cNvPr id="67" name="Rounded Rectangle 66">
            <a:extLst>
              <a:ext uri="{FF2B5EF4-FFF2-40B4-BE49-F238E27FC236}">
                <a16:creationId xmlns:a16="http://schemas.microsoft.com/office/drawing/2014/main" id="{C690DD0C-3CF6-63D9-B32D-26ADD8895EDB}"/>
              </a:ext>
            </a:extLst>
          </p:cNvPr>
          <p:cNvSpPr/>
          <p:nvPr/>
        </p:nvSpPr>
        <p:spPr>
          <a:xfrm>
            <a:off x="7090644" y="5010932"/>
            <a:ext cx="4176490" cy="832007"/>
          </a:xfrm>
          <a:prstGeom prst="roundRect">
            <a:avLst>
              <a:gd name="adj" fmla="val 3182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 Same Side Corner Rectangle 67">
            <a:extLst>
              <a:ext uri="{FF2B5EF4-FFF2-40B4-BE49-F238E27FC236}">
                <a16:creationId xmlns:a16="http://schemas.microsoft.com/office/drawing/2014/main" id="{D1E77DB0-FE12-6174-7AB0-B67CF7C09078}"/>
              </a:ext>
            </a:extLst>
          </p:cNvPr>
          <p:cNvSpPr/>
          <p:nvPr/>
        </p:nvSpPr>
        <p:spPr>
          <a:xfrm>
            <a:off x="7090644" y="5009664"/>
            <a:ext cx="4176490" cy="412872"/>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69" name="Content Placeholder 2">
            <a:extLst>
              <a:ext uri="{FF2B5EF4-FFF2-40B4-BE49-F238E27FC236}">
                <a16:creationId xmlns:a16="http://schemas.microsoft.com/office/drawing/2014/main" id="{61AD802F-7349-F3D4-67B6-42793D7B9178}"/>
              </a:ext>
            </a:extLst>
          </p:cNvPr>
          <p:cNvSpPr txBox="1">
            <a:spLocks/>
          </p:cNvSpPr>
          <p:nvPr/>
        </p:nvSpPr>
        <p:spPr>
          <a:xfrm>
            <a:off x="8490009" y="5017755"/>
            <a:ext cx="1377760" cy="41287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Adjustment</a:t>
            </a:r>
          </a:p>
        </p:txBody>
      </p:sp>
      <p:sp>
        <p:nvSpPr>
          <p:cNvPr id="70" name="Content Placeholder 2">
            <a:extLst>
              <a:ext uri="{FF2B5EF4-FFF2-40B4-BE49-F238E27FC236}">
                <a16:creationId xmlns:a16="http://schemas.microsoft.com/office/drawing/2014/main" id="{3DCCE79B-F5B8-1585-DED7-C7D09DCD3F67}"/>
              </a:ext>
            </a:extLst>
          </p:cNvPr>
          <p:cNvSpPr txBox="1">
            <a:spLocks/>
          </p:cNvSpPr>
          <p:nvPr/>
        </p:nvSpPr>
        <p:spPr>
          <a:xfrm>
            <a:off x="7678469" y="5489308"/>
            <a:ext cx="3000840" cy="376831"/>
          </a:xfrm>
          <a:prstGeom prst="rect">
            <a:avLst/>
          </a:prstGeom>
          <a:noFill/>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2000" b="1" dirty="0">
                <a:solidFill>
                  <a:schemeClr val="accent2">
                    <a:lumMod val="75000"/>
                  </a:schemeClr>
                </a:solidFill>
              </a:rPr>
              <a:t>Drop the “MSRP”</a:t>
            </a:r>
          </a:p>
        </p:txBody>
      </p:sp>
      <p:pic>
        <p:nvPicPr>
          <p:cNvPr id="22" name="Graphic 21" descr="Chevron arrows with solid fill">
            <a:extLst>
              <a:ext uri="{FF2B5EF4-FFF2-40B4-BE49-F238E27FC236}">
                <a16:creationId xmlns:a16="http://schemas.microsoft.com/office/drawing/2014/main" id="{2905916D-747E-1DFF-328F-DEF41AB8B9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9015109" y="2974169"/>
            <a:ext cx="327559" cy="882526"/>
          </a:xfrm>
          <a:prstGeom prst="rect">
            <a:avLst/>
          </a:prstGeom>
        </p:spPr>
      </p:pic>
      <p:pic>
        <p:nvPicPr>
          <p:cNvPr id="71" name="Graphic 70" descr="Chevron arrows with solid fill">
            <a:extLst>
              <a:ext uri="{FF2B5EF4-FFF2-40B4-BE49-F238E27FC236}">
                <a16:creationId xmlns:a16="http://schemas.microsoft.com/office/drawing/2014/main" id="{BB88876A-8437-ED4B-B5C3-737F95412C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9015109" y="4330039"/>
            <a:ext cx="327559" cy="882526"/>
          </a:xfrm>
          <a:prstGeom prst="rect">
            <a:avLst/>
          </a:prstGeom>
        </p:spPr>
      </p:pic>
    </p:spTree>
    <p:extLst>
      <p:ext uri="{BB962C8B-B14F-4D97-AF65-F5344CB8AC3E}">
        <p14:creationId xmlns:p14="http://schemas.microsoft.com/office/powerpoint/2010/main" val="208373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3074" name="Picture 2">
            <a:extLst>
              <a:ext uri="{FF2B5EF4-FFF2-40B4-BE49-F238E27FC236}">
                <a16:creationId xmlns:a16="http://schemas.microsoft.com/office/drawing/2014/main" id="{01120F8B-AA11-619D-80A9-CF43AE1E3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06" y="2361673"/>
            <a:ext cx="3383101" cy="2850039"/>
          </a:xfrm>
          <a:prstGeom prst="rect">
            <a:avLst/>
          </a:prstGeom>
          <a:solidFill>
            <a:schemeClr val="bg1"/>
          </a:solidFill>
          <a:ln>
            <a:noFill/>
          </a:ln>
        </p:spPr>
      </p:pic>
      <p:pic>
        <p:nvPicPr>
          <p:cNvPr id="5128" name="Picture 8">
            <a:extLst>
              <a:ext uri="{FF2B5EF4-FFF2-40B4-BE49-F238E27FC236}">
                <a16:creationId xmlns:a16="http://schemas.microsoft.com/office/drawing/2014/main" id="{0FAF906D-B0ED-2420-2B55-50029C2C6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5433" y="2361676"/>
            <a:ext cx="3383101" cy="2850036"/>
          </a:xfrm>
          <a:prstGeom prst="rect">
            <a:avLst/>
          </a:prstGeom>
          <a:solidFill>
            <a:schemeClr val="bg1"/>
          </a:solidFill>
        </p:spPr>
      </p:pic>
      <p:pic>
        <p:nvPicPr>
          <p:cNvPr id="5124" name="Picture 4">
            <a:extLst>
              <a:ext uri="{FF2B5EF4-FFF2-40B4-BE49-F238E27FC236}">
                <a16:creationId xmlns:a16="http://schemas.microsoft.com/office/drawing/2014/main" id="{40BB77FB-87B1-AF25-DD2E-5B55126AD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0470" y="2361674"/>
            <a:ext cx="3383101" cy="2850038"/>
          </a:xfrm>
          <a:prstGeom prst="rect">
            <a:avLst/>
          </a:prstGeom>
          <a:solidFill>
            <a:schemeClr val="bg1"/>
          </a:solidFill>
        </p:spPr>
      </p:pic>
      <p:sp>
        <p:nvSpPr>
          <p:cNvPr id="36" name="Round Same Side Corner Rectangle 35">
            <a:extLst>
              <a:ext uri="{FF2B5EF4-FFF2-40B4-BE49-F238E27FC236}">
                <a16:creationId xmlns:a16="http://schemas.microsoft.com/office/drawing/2014/main" id="{A6E1700F-7C34-BF06-7FE1-A62A66AF6414}"/>
              </a:ext>
            </a:extLst>
          </p:cNvPr>
          <p:cNvSpPr/>
          <p:nvPr/>
        </p:nvSpPr>
        <p:spPr>
          <a:xfrm>
            <a:off x="876106" y="5404261"/>
            <a:ext cx="3383101" cy="412872"/>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5415245B-BCD9-DA6A-DBF9-0CDB1B2CD40C}"/>
              </a:ext>
            </a:extLst>
          </p:cNvPr>
          <p:cNvSpPr txBox="1">
            <a:spLocks/>
          </p:cNvSpPr>
          <p:nvPr/>
        </p:nvSpPr>
        <p:spPr>
          <a:xfrm>
            <a:off x="1755049" y="5404261"/>
            <a:ext cx="1625214" cy="41287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Transmission</a:t>
            </a:r>
          </a:p>
        </p:txBody>
      </p:sp>
      <p:sp>
        <p:nvSpPr>
          <p:cNvPr id="38" name="Round Same Side Corner Rectangle 37">
            <a:extLst>
              <a:ext uri="{FF2B5EF4-FFF2-40B4-BE49-F238E27FC236}">
                <a16:creationId xmlns:a16="http://schemas.microsoft.com/office/drawing/2014/main" id="{BB2C9A17-DA2D-2CEB-C3A5-8ABAEC2798FD}"/>
              </a:ext>
            </a:extLst>
          </p:cNvPr>
          <p:cNvSpPr/>
          <p:nvPr/>
        </p:nvSpPr>
        <p:spPr>
          <a:xfrm>
            <a:off x="4485433" y="5404261"/>
            <a:ext cx="3383101" cy="412872"/>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0E687F27-2066-4F1B-303B-AE6156D50478}"/>
              </a:ext>
            </a:extLst>
          </p:cNvPr>
          <p:cNvSpPr txBox="1">
            <a:spLocks/>
          </p:cNvSpPr>
          <p:nvPr/>
        </p:nvSpPr>
        <p:spPr>
          <a:xfrm>
            <a:off x="5364376" y="5404261"/>
            <a:ext cx="1625214" cy="41287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Body Type</a:t>
            </a:r>
          </a:p>
        </p:txBody>
      </p:sp>
      <p:sp>
        <p:nvSpPr>
          <p:cNvPr id="40" name="Round Same Side Corner Rectangle 39">
            <a:extLst>
              <a:ext uri="{FF2B5EF4-FFF2-40B4-BE49-F238E27FC236}">
                <a16:creationId xmlns:a16="http://schemas.microsoft.com/office/drawing/2014/main" id="{60EEAE66-4A38-0A0A-7A3B-03E92647109C}"/>
              </a:ext>
            </a:extLst>
          </p:cNvPr>
          <p:cNvSpPr/>
          <p:nvPr/>
        </p:nvSpPr>
        <p:spPr>
          <a:xfrm>
            <a:off x="8100470" y="5404261"/>
            <a:ext cx="3383101" cy="412872"/>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5E5C9E71-B355-47A1-D535-0B8A9255C72E}"/>
              </a:ext>
            </a:extLst>
          </p:cNvPr>
          <p:cNvSpPr txBox="1">
            <a:spLocks/>
          </p:cNvSpPr>
          <p:nvPr/>
        </p:nvSpPr>
        <p:spPr>
          <a:xfrm>
            <a:off x="8766298" y="5404261"/>
            <a:ext cx="2051444" cy="41287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Accident Count</a:t>
            </a:r>
          </a:p>
        </p:txBody>
      </p:sp>
      <p:sp>
        <p:nvSpPr>
          <p:cNvPr id="14" name="Title 1">
            <a:extLst>
              <a:ext uri="{FF2B5EF4-FFF2-40B4-BE49-F238E27FC236}">
                <a16:creationId xmlns:a16="http://schemas.microsoft.com/office/drawing/2014/main" id="{F2783EE4-C719-4A52-A1A8-DA0FB4A5A530}"/>
              </a:ext>
            </a:extLst>
          </p:cNvPr>
          <p:cNvSpPr txBox="1">
            <a:spLocks/>
          </p:cNvSpPr>
          <p:nvPr/>
        </p:nvSpPr>
        <p:spPr>
          <a:xfrm>
            <a:off x="591023" y="1263641"/>
            <a:ext cx="890943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 Processing </a:t>
            </a:r>
            <a:r>
              <a:rPr lang="en-US" sz="1800" b="1"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1800" b="1" spc="-1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Distribution of features with NULL values</a:t>
            </a:r>
          </a:p>
        </p:txBody>
      </p:sp>
    </p:spTree>
    <p:extLst>
      <p:ext uri="{BB962C8B-B14F-4D97-AF65-F5344CB8AC3E}">
        <p14:creationId xmlns:p14="http://schemas.microsoft.com/office/powerpoint/2010/main" val="3064784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Title 1">
            <a:extLst>
              <a:ext uri="{FF2B5EF4-FFF2-40B4-BE49-F238E27FC236}">
                <a16:creationId xmlns:a16="http://schemas.microsoft.com/office/drawing/2014/main" id="{A34E82A7-A76A-64F1-5BE4-2EA83B3C24C3}"/>
              </a:ext>
            </a:extLst>
          </p:cNvPr>
          <p:cNvSpPr txBox="1">
            <a:spLocks/>
          </p:cNvSpPr>
          <p:nvPr/>
        </p:nvSpPr>
        <p:spPr>
          <a:xfrm>
            <a:off x="591023" y="1263641"/>
            <a:ext cx="890943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 Processing </a:t>
            </a:r>
            <a:r>
              <a:rPr lang="en-US" sz="1800" b="1"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1800" b="1" spc="-1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Distribution of features with NULL values</a:t>
            </a:r>
          </a:p>
        </p:txBody>
      </p:sp>
      <p:pic>
        <p:nvPicPr>
          <p:cNvPr id="5126" name="Picture 6">
            <a:extLst>
              <a:ext uri="{FF2B5EF4-FFF2-40B4-BE49-F238E27FC236}">
                <a16:creationId xmlns:a16="http://schemas.microsoft.com/office/drawing/2014/main" id="{88FDA83F-119A-AFA7-97ED-3362AC5CF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714" y="2367825"/>
            <a:ext cx="3383101" cy="2850038"/>
          </a:xfrm>
          <a:prstGeom prst="rect">
            <a:avLst/>
          </a:prstGeom>
          <a:solidFill>
            <a:schemeClr val="bg1"/>
          </a:solidFill>
        </p:spPr>
      </p:pic>
      <p:pic>
        <p:nvPicPr>
          <p:cNvPr id="5122" name="Picture 2">
            <a:extLst>
              <a:ext uri="{FF2B5EF4-FFF2-40B4-BE49-F238E27FC236}">
                <a16:creationId xmlns:a16="http://schemas.microsoft.com/office/drawing/2014/main" id="{358FEE83-7024-48B1-2BFC-73FC99B94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996" y="2367825"/>
            <a:ext cx="3383103" cy="2850038"/>
          </a:xfrm>
          <a:prstGeom prst="rect">
            <a:avLst/>
          </a:prstGeom>
          <a:solidFill>
            <a:schemeClr val="bg1"/>
          </a:solidFill>
        </p:spPr>
      </p:pic>
      <p:sp>
        <p:nvSpPr>
          <p:cNvPr id="10" name="Round Same Side Corner Rectangle 9">
            <a:extLst>
              <a:ext uri="{FF2B5EF4-FFF2-40B4-BE49-F238E27FC236}">
                <a16:creationId xmlns:a16="http://schemas.microsoft.com/office/drawing/2014/main" id="{07D7C73D-7FF5-F32A-24E5-CA9430666EBD}"/>
              </a:ext>
            </a:extLst>
          </p:cNvPr>
          <p:cNvSpPr/>
          <p:nvPr/>
        </p:nvSpPr>
        <p:spPr>
          <a:xfrm>
            <a:off x="2567657" y="5392128"/>
            <a:ext cx="3383101" cy="412872"/>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886CED44-1507-9CE8-DC7D-F72859A9A145}"/>
              </a:ext>
            </a:extLst>
          </p:cNvPr>
          <p:cNvSpPr txBox="1">
            <a:spLocks/>
          </p:cNvSpPr>
          <p:nvPr/>
        </p:nvSpPr>
        <p:spPr>
          <a:xfrm>
            <a:off x="3446600" y="5392128"/>
            <a:ext cx="1625214" cy="41287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Fuel Type</a:t>
            </a:r>
          </a:p>
        </p:txBody>
      </p:sp>
      <p:sp>
        <p:nvSpPr>
          <p:cNvPr id="12" name="Round Same Side Corner Rectangle 11">
            <a:extLst>
              <a:ext uri="{FF2B5EF4-FFF2-40B4-BE49-F238E27FC236}">
                <a16:creationId xmlns:a16="http://schemas.microsoft.com/office/drawing/2014/main" id="{93CEC711-44A1-9F0F-FBFB-7CAACC7B01F0}"/>
              </a:ext>
            </a:extLst>
          </p:cNvPr>
          <p:cNvSpPr/>
          <p:nvPr/>
        </p:nvSpPr>
        <p:spPr>
          <a:xfrm>
            <a:off x="6259998" y="5392128"/>
            <a:ext cx="3383101" cy="412872"/>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9486A7F-77A6-169B-38BA-2E8CD4211A30}"/>
              </a:ext>
            </a:extLst>
          </p:cNvPr>
          <p:cNvSpPr txBox="1">
            <a:spLocks/>
          </p:cNvSpPr>
          <p:nvPr/>
        </p:nvSpPr>
        <p:spPr>
          <a:xfrm>
            <a:off x="6925826" y="5391549"/>
            <a:ext cx="2051444" cy="41287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Owner Count</a:t>
            </a:r>
          </a:p>
        </p:txBody>
      </p:sp>
    </p:spTree>
    <p:extLst>
      <p:ext uri="{BB962C8B-B14F-4D97-AF65-F5344CB8AC3E}">
        <p14:creationId xmlns:p14="http://schemas.microsoft.com/office/powerpoint/2010/main" val="362194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descr="A screenshot of a computer&#10;&#10;Description automatically generated with medium confidence">
            <a:extLst>
              <a:ext uri="{FF2B5EF4-FFF2-40B4-BE49-F238E27FC236}">
                <a16:creationId xmlns:a16="http://schemas.microsoft.com/office/drawing/2014/main" id="{2BC8B8BA-6D1F-24AE-B713-EA9B4DC4003F}"/>
              </a:ext>
            </a:extLst>
          </p:cNvPr>
          <p:cNvPicPr>
            <a:picLocks noChangeAspect="1"/>
          </p:cNvPicPr>
          <p:nvPr/>
        </p:nvPicPr>
        <p:blipFill>
          <a:blip r:embed="rId3"/>
          <a:stretch>
            <a:fillRect/>
          </a:stretch>
        </p:blipFill>
        <p:spPr>
          <a:xfrm>
            <a:off x="1121594" y="2420361"/>
            <a:ext cx="3171004" cy="3609950"/>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D15A3B22-2F1D-356A-7A96-90D7718E1904}"/>
              </a:ext>
            </a:extLst>
          </p:cNvPr>
          <p:cNvPicPr>
            <a:picLocks noChangeAspect="1"/>
          </p:cNvPicPr>
          <p:nvPr/>
        </p:nvPicPr>
        <p:blipFill>
          <a:blip r:embed="rId4"/>
          <a:stretch>
            <a:fillRect/>
          </a:stretch>
        </p:blipFill>
        <p:spPr>
          <a:xfrm>
            <a:off x="6735200" y="1205887"/>
            <a:ext cx="4335206" cy="4718029"/>
          </a:xfrm>
          <a:prstGeom prst="rect">
            <a:avLst/>
          </a:prstGeom>
        </p:spPr>
      </p:pic>
      <p:pic>
        <p:nvPicPr>
          <p:cNvPr id="20" name="Graphic 19" descr="Back with solid fill">
            <a:extLst>
              <a:ext uri="{FF2B5EF4-FFF2-40B4-BE49-F238E27FC236}">
                <a16:creationId xmlns:a16="http://schemas.microsoft.com/office/drawing/2014/main" id="{AD700789-E9C0-CB03-713F-EDFF7D053E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2674" y="2220710"/>
            <a:ext cx="1540373" cy="1540373"/>
          </a:xfrm>
          <a:prstGeom prst="rect">
            <a:avLst/>
          </a:prstGeom>
        </p:spPr>
      </p:pic>
      <p:sp>
        <p:nvSpPr>
          <p:cNvPr id="21" name="Content Placeholder 2">
            <a:extLst>
              <a:ext uri="{FF2B5EF4-FFF2-40B4-BE49-F238E27FC236}">
                <a16:creationId xmlns:a16="http://schemas.microsoft.com/office/drawing/2014/main" id="{20B1C06F-6BE3-BD94-45CD-CCD5060874C6}"/>
              </a:ext>
            </a:extLst>
          </p:cNvPr>
          <p:cNvSpPr txBox="1">
            <a:spLocks/>
          </p:cNvSpPr>
          <p:nvPr/>
        </p:nvSpPr>
        <p:spPr>
          <a:xfrm>
            <a:off x="7044354" y="627384"/>
            <a:ext cx="3716898"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Deleted </a:t>
            </a:r>
            <a:r>
              <a:rPr lang="en-US" sz="20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1,770</a:t>
            </a:r>
            <a:r>
              <a:rPr lang="en-US" sz="18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 observations</a:t>
            </a:r>
          </a:p>
        </p:txBody>
      </p:sp>
      <p:sp>
        <p:nvSpPr>
          <p:cNvPr id="22" name="Content Placeholder 2">
            <a:extLst>
              <a:ext uri="{FF2B5EF4-FFF2-40B4-BE49-F238E27FC236}">
                <a16:creationId xmlns:a16="http://schemas.microsoft.com/office/drawing/2014/main" id="{D8F3A1D7-8EA7-244C-5774-6F052675CA48}"/>
              </a:ext>
            </a:extLst>
          </p:cNvPr>
          <p:cNvSpPr txBox="1">
            <a:spLocks/>
          </p:cNvSpPr>
          <p:nvPr/>
        </p:nvSpPr>
        <p:spPr>
          <a:xfrm>
            <a:off x="7044354" y="6009645"/>
            <a:ext cx="3716898"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31,015</a:t>
            </a:r>
            <a:r>
              <a:rPr lang="en-US" sz="18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observations left</a:t>
            </a:r>
          </a:p>
        </p:txBody>
      </p:sp>
      <p:sp>
        <p:nvSpPr>
          <p:cNvPr id="23" name="Title 1">
            <a:extLst>
              <a:ext uri="{FF2B5EF4-FFF2-40B4-BE49-F238E27FC236}">
                <a16:creationId xmlns:a16="http://schemas.microsoft.com/office/drawing/2014/main" id="{865DA05A-B323-00C8-F09E-7C79C4C48E8B}"/>
              </a:ext>
            </a:extLst>
          </p:cNvPr>
          <p:cNvSpPr txBox="1">
            <a:spLocks/>
          </p:cNvSpPr>
          <p:nvPr/>
        </p:nvSpPr>
        <p:spPr>
          <a:xfrm>
            <a:off x="591023" y="1263641"/>
            <a:ext cx="395326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 Processing </a:t>
            </a:r>
            <a:r>
              <a:rPr lang="en-US" sz="1800" b="1"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100" b="1" spc="-1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Missing Values</a:t>
            </a:r>
          </a:p>
        </p:txBody>
      </p:sp>
      <p:sp>
        <p:nvSpPr>
          <p:cNvPr id="32" name="Title 1">
            <a:extLst>
              <a:ext uri="{FF2B5EF4-FFF2-40B4-BE49-F238E27FC236}">
                <a16:creationId xmlns:a16="http://schemas.microsoft.com/office/drawing/2014/main" id="{54956AC9-155F-081D-7871-B0249E640C34}"/>
              </a:ext>
            </a:extLst>
          </p:cNvPr>
          <p:cNvSpPr txBox="1">
            <a:spLocks/>
          </p:cNvSpPr>
          <p:nvPr/>
        </p:nvSpPr>
        <p:spPr>
          <a:xfrm>
            <a:off x="799264" y="1927750"/>
            <a:ext cx="580017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altLang="ko-KR"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Drop missing values</a:t>
            </a:r>
            <a:endParaRPr lang="en-US"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E5198A16-5833-A3AF-07B7-52C58AA8A1BD}"/>
              </a:ext>
            </a:extLst>
          </p:cNvPr>
          <p:cNvSpPr/>
          <p:nvPr/>
        </p:nvSpPr>
        <p:spPr>
          <a:xfrm>
            <a:off x="3323772" y="2912972"/>
            <a:ext cx="537029" cy="125262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C32A449-E566-83D8-8AEA-E292A15D8C61}"/>
              </a:ext>
            </a:extLst>
          </p:cNvPr>
          <p:cNvSpPr/>
          <p:nvPr/>
        </p:nvSpPr>
        <p:spPr>
          <a:xfrm>
            <a:off x="9856652" y="1102416"/>
            <a:ext cx="537029" cy="490722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41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par>
                          <p:cTn id="11" fill="hold">
                            <p:stCondLst>
                              <p:cond delay="500"/>
                            </p:stCondLst>
                            <p:childTnLst>
                              <p:par>
                                <p:cTn id="12" presetID="3" presetClass="entr" presetSubtype="10" fill="hold" grpId="1"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linds(horizontal)">
                                      <p:cBhvr>
                                        <p:cTn id="14" dur="500"/>
                                        <p:tgtEl>
                                          <p:spTgt spid="12"/>
                                        </p:tgtEl>
                                      </p:cBhvr>
                                    </p:animEffect>
                                  </p:childTnLst>
                                </p:cTn>
                              </p:par>
                              <p:par>
                                <p:cTn id="15" presetID="3" presetClass="entr" presetSubtype="10" fill="hold" grpId="1"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33" grpId="0" animBg="1"/>
      <p:bldP spid="3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 Processing</a:t>
            </a:r>
          </a:p>
        </p:txBody>
      </p:sp>
      <p:pic>
        <p:nvPicPr>
          <p:cNvPr id="7" name="Picture 6" descr="Table&#10;&#10;Description automatically generated">
            <a:extLst>
              <a:ext uri="{FF2B5EF4-FFF2-40B4-BE49-F238E27FC236}">
                <a16:creationId xmlns:a16="http://schemas.microsoft.com/office/drawing/2014/main" id="{5099FB29-ECB2-6952-F205-7ECF7DE035BE}"/>
              </a:ext>
            </a:extLst>
          </p:cNvPr>
          <p:cNvPicPr>
            <a:picLocks noChangeAspect="1"/>
          </p:cNvPicPr>
          <p:nvPr/>
        </p:nvPicPr>
        <p:blipFill>
          <a:blip r:embed="rId3"/>
          <a:stretch>
            <a:fillRect/>
          </a:stretch>
        </p:blipFill>
        <p:spPr>
          <a:xfrm>
            <a:off x="5403602" y="1927750"/>
            <a:ext cx="5607211" cy="4095702"/>
          </a:xfrm>
          <a:prstGeom prst="rect">
            <a:avLst/>
          </a:prstGeom>
        </p:spPr>
      </p:pic>
      <p:sp>
        <p:nvSpPr>
          <p:cNvPr id="35" name="Title 1">
            <a:extLst>
              <a:ext uri="{FF2B5EF4-FFF2-40B4-BE49-F238E27FC236}">
                <a16:creationId xmlns:a16="http://schemas.microsoft.com/office/drawing/2014/main" id="{A8E87F29-6D6D-846F-64D6-7934D646D74E}"/>
              </a:ext>
            </a:extLst>
          </p:cNvPr>
          <p:cNvSpPr txBox="1">
            <a:spLocks/>
          </p:cNvSpPr>
          <p:nvPr/>
        </p:nvSpPr>
        <p:spPr>
          <a:xfrm>
            <a:off x="799264" y="1927750"/>
            <a:ext cx="580017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altLang="ko-KR"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Target Encoding</a:t>
            </a:r>
            <a:endParaRPr lang="en-US"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Table&#10;&#10;Description automatically generated">
            <a:extLst>
              <a:ext uri="{FF2B5EF4-FFF2-40B4-BE49-F238E27FC236}">
                <a16:creationId xmlns:a16="http://schemas.microsoft.com/office/drawing/2014/main" id="{E3C2D9B5-A025-CD0D-51C4-E1C7E2DB8554}"/>
              </a:ext>
            </a:extLst>
          </p:cNvPr>
          <p:cNvPicPr>
            <a:picLocks noChangeAspect="1"/>
          </p:cNvPicPr>
          <p:nvPr/>
        </p:nvPicPr>
        <p:blipFill>
          <a:blip r:embed="rId4"/>
          <a:stretch>
            <a:fillRect/>
          </a:stretch>
        </p:blipFill>
        <p:spPr>
          <a:xfrm>
            <a:off x="1054986" y="3427674"/>
            <a:ext cx="2808244" cy="2595778"/>
          </a:xfrm>
          <a:prstGeom prst="rect">
            <a:avLst/>
          </a:prstGeom>
        </p:spPr>
      </p:pic>
      <p:pic>
        <p:nvPicPr>
          <p:cNvPr id="18" name="Graphic 17" descr="Back with solid fill">
            <a:extLst>
              <a:ext uri="{FF2B5EF4-FFF2-40B4-BE49-F238E27FC236}">
                <a16:creationId xmlns:a16="http://schemas.microsoft.com/office/drawing/2014/main" id="{5C6481D3-C267-30B6-FDC8-F05C70D818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3229" y="2111164"/>
            <a:ext cx="1540373" cy="1540373"/>
          </a:xfrm>
          <a:prstGeom prst="rect">
            <a:avLst/>
          </a:prstGeom>
        </p:spPr>
      </p:pic>
      <p:sp>
        <p:nvSpPr>
          <p:cNvPr id="42" name="Content Placeholder 2">
            <a:extLst>
              <a:ext uri="{FF2B5EF4-FFF2-40B4-BE49-F238E27FC236}">
                <a16:creationId xmlns:a16="http://schemas.microsoft.com/office/drawing/2014/main" id="{D1CEB633-8956-88A5-8C8C-9966057F0D85}"/>
              </a:ext>
            </a:extLst>
          </p:cNvPr>
          <p:cNvSpPr txBox="1">
            <a:spLocks/>
          </p:cNvSpPr>
          <p:nvPr/>
        </p:nvSpPr>
        <p:spPr>
          <a:xfrm>
            <a:off x="1082499" y="2268271"/>
            <a:ext cx="3230512"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Brand | Model ID | Color | </a:t>
            </a:r>
            <a:r>
              <a:rPr lang="en-US" sz="1400" dirty="0" err="1">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BodyType</a:t>
            </a:r>
            <a:endParaRPr lang="en-US" sz="1400"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6D510FDB-9BA0-6112-5260-C2A231E2B5D1}"/>
              </a:ext>
            </a:extLst>
          </p:cNvPr>
          <p:cNvSpPr/>
          <p:nvPr/>
        </p:nvSpPr>
        <p:spPr>
          <a:xfrm>
            <a:off x="1159570" y="3785877"/>
            <a:ext cx="2599076" cy="290686"/>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737183-ADCB-CFD1-4A56-443D190CBC5E}"/>
              </a:ext>
            </a:extLst>
          </p:cNvPr>
          <p:cNvSpPr/>
          <p:nvPr/>
        </p:nvSpPr>
        <p:spPr>
          <a:xfrm>
            <a:off x="5423356" y="2761045"/>
            <a:ext cx="5521951" cy="359979"/>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48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par>
                          <p:cTn id="11" fill="hold">
                            <p:stCondLst>
                              <p:cond delay="500"/>
                            </p:stCondLst>
                            <p:childTnLst>
                              <p:par>
                                <p:cTn id="12" presetID="3" presetClass="entr" presetSubtype="10" fill="hold" grpId="1"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4919869" y="1251964"/>
            <a:ext cx="2352261" cy="986459"/>
          </a:xfrm>
        </p:spPr>
        <p:txBody>
          <a:bodyPr anchor="ctr" anchorCtr="0"/>
          <a:lstStyle/>
          <a:p>
            <a:pPr algn="ctr"/>
            <a:r>
              <a:rPr lang="en-US"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INDEX</a:t>
            </a:r>
          </a:p>
        </p:txBody>
      </p:sp>
      <p:sp>
        <p:nvSpPr>
          <p:cNvPr id="3" name="Content Placeholder 2">
            <a:extLst>
              <a:ext uri="{FF2B5EF4-FFF2-40B4-BE49-F238E27FC236}">
                <a16:creationId xmlns:a16="http://schemas.microsoft.com/office/drawing/2014/main" id="{D2CF068D-1626-F842-513F-7B550F54CD57}"/>
              </a:ext>
            </a:extLst>
          </p:cNvPr>
          <p:cNvSpPr>
            <a:spLocks noGrp="1"/>
          </p:cNvSpPr>
          <p:nvPr>
            <p:ph idx="1"/>
          </p:nvPr>
        </p:nvSpPr>
        <p:spPr>
          <a:xfrm>
            <a:off x="4349196" y="2411277"/>
            <a:ext cx="3493606" cy="470314"/>
          </a:xfrm>
        </p:spPr>
        <p:txBody>
          <a:bodyPr anchor="ctr" anchorCtr="0">
            <a:normAutofit/>
          </a:bodyPr>
          <a:lstStyle/>
          <a:p>
            <a:pPr marL="0" indent="0" algn="ctr">
              <a:buNone/>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1. Introduction</a:t>
            </a:r>
          </a:p>
        </p:txBody>
      </p:sp>
      <p:sp>
        <p:nvSpPr>
          <p:cNvPr id="17" name="Content Placeholder 2">
            <a:extLst>
              <a:ext uri="{FF2B5EF4-FFF2-40B4-BE49-F238E27FC236}">
                <a16:creationId xmlns:a16="http://schemas.microsoft.com/office/drawing/2014/main" id="{F96FF4CA-DDA3-9415-BCC8-F9017F63CC66}"/>
              </a:ext>
            </a:extLst>
          </p:cNvPr>
          <p:cNvSpPr txBox="1">
            <a:spLocks/>
          </p:cNvSpPr>
          <p:nvPr/>
        </p:nvSpPr>
        <p:spPr>
          <a:xfrm>
            <a:off x="4349196" y="3201115"/>
            <a:ext cx="3493606" cy="470314"/>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2. Methodology</a:t>
            </a:r>
          </a:p>
        </p:txBody>
      </p:sp>
      <p:sp>
        <p:nvSpPr>
          <p:cNvPr id="18" name="Content Placeholder 2">
            <a:extLst>
              <a:ext uri="{FF2B5EF4-FFF2-40B4-BE49-F238E27FC236}">
                <a16:creationId xmlns:a16="http://schemas.microsoft.com/office/drawing/2014/main" id="{D824B3C4-F23F-476D-CE05-85A05334B85F}"/>
              </a:ext>
            </a:extLst>
          </p:cNvPr>
          <p:cNvSpPr txBox="1">
            <a:spLocks/>
          </p:cNvSpPr>
          <p:nvPr/>
        </p:nvSpPr>
        <p:spPr>
          <a:xfrm>
            <a:off x="4349196" y="3990953"/>
            <a:ext cx="3493606" cy="470314"/>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3. Results</a:t>
            </a:r>
          </a:p>
        </p:txBody>
      </p:sp>
      <p:sp>
        <p:nvSpPr>
          <p:cNvPr id="19" name="Content Placeholder 2">
            <a:extLst>
              <a:ext uri="{FF2B5EF4-FFF2-40B4-BE49-F238E27FC236}">
                <a16:creationId xmlns:a16="http://schemas.microsoft.com/office/drawing/2014/main" id="{79498971-A203-D1C6-B9B5-F1F35069F9CA}"/>
              </a:ext>
            </a:extLst>
          </p:cNvPr>
          <p:cNvSpPr txBox="1">
            <a:spLocks/>
          </p:cNvSpPr>
          <p:nvPr/>
        </p:nvSpPr>
        <p:spPr>
          <a:xfrm>
            <a:off x="4349196" y="4780793"/>
            <a:ext cx="3493606" cy="470314"/>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4. Conclusion</a:t>
            </a:r>
          </a:p>
        </p:txBody>
      </p:sp>
      <p:sp>
        <p:nvSpPr>
          <p:cNvPr id="21" name="Rectangle 20">
            <a:extLst>
              <a:ext uri="{FF2B5EF4-FFF2-40B4-BE49-F238E27FC236}">
                <a16:creationId xmlns:a16="http://schemas.microsoft.com/office/drawing/2014/main" id="{67F2F943-A020-B214-C1D6-7A2AF347A07E}"/>
              </a:ext>
            </a:extLst>
          </p:cNvPr>
          <p:cNvSpPr/>
          <p:nvPr/>
        </p:nvSpPr>
        <p:spPr>
          <a:xfrm>
            <a:off x="3426514" y="949901"/>
            <a:ext cx="5338971" cy="476084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DE45643-9C61-39F9-1E1C-29BA1DC323E3}"/>
              </a:ext>
            </a:extLst>
          </p:cNvPr>
          <p:cNvSpPr txBox="1">
            <a:spLocks/>
          </p:cNvSpPr>
          <p:nvPr/>
        </p:nvSpPr>
        <p:spPr>
          <a:xfrm>
            <a:off x="3814416" y="3669302"/>
            <a:ext cx="4563165" cy="323778"/>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Data processing | Regression</a:t>
            </a:r>
            <a:r>
              <a:rPr lang="ko-KR" alt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ko-KR"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 Random forest | KNN</a:t>
            </a:r>
            <a:endPar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0B5D3FBE-4852-B8A2-190D-4311BC49921B}"/>
              </a:ext>
            </a:extLst>
          </p:cNvPr>
          <p:cNvSpPr txBox="1">
            <a:spLocks/>
          </p:cNvSpPr>
          <p:nvPr/>
        </p:nvSpPr>
        <p:spPr>
          <a:xfrm>
            <a:off x="3969041" y="2879464"/>
            <a:ext cx="4253913" cy="323778"/>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Project Description | Literature Review | Overview</a:t>
            </a:r>
          </a:p>
        </p:txBody>
      </p:sp>
      <p:sp>
        <p:nvSpPr>
          <p:cNvPr id="12" name="Content Placeholder 2">
            <a:extLst>
              <a:ext uri="{FF2B5EF4-FFF2-40B4-BE49-F238E27FC236}">
                <a16:creationId xmlns:a16="http://schemas.microsoft.com/office/drawing/2014/main" id="{5A78F5A0-E4FC-986C-1FEA-50D334580C84}"/>
              </a:ext>
            </a:extLst>
          </p:cNvPr>
          <p:cNvSpPr txBox="1">
            <a:spLocks/>
          </p:cNvSpPr>
          <p:nvPr/>
        </p:nvSpPr>
        <p:spPr>
          <a:xfrm>
            <a:off x="3609897" y="4459140"/>
            <a:ext cx="4972200" cy="323778"/>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Model Performance | Prediction | Key features Importance</a:t>
            </a:r>
          </a:p>
        </p:txBody>
      </p:sp>
    </p:spTree>
    <p:extLst>
      <p:ext uri="{BB962C8B-B14F-4D97-AF65-F5344CB8AC3E}">
        <p14:creationId xmlns:p14="http://schemas.microsoft.com/office/powerpoint/2010/main" val="1147323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 Processing</a:t>
            </a:r>
          </a:p>
        </p:txBody>
      </p:sp>
      <p:sp>
        <p:nvSpPr>
          <p:cNvPr id="8" name="Title 1">
            <a:extLst>
              <a:ext uri="{FF2B5EF4-FFF2-40B4-BE49-F238E27FC236}">
                <a16:creationId xmlns:a16="http://schemas.microsoft.com/office/drawing/2014/main" id="{F227228E-B83E-B279-58EB-33DDC51B3F1B}"/>
              </a:ext>
            </a:extLst>
          </p:cNvPr>
          <p:cNvSpPr txBox="1">
            <a:spLocks/>
          </p:cNvSpPr>
          <p:nvPr/>
        </p:nvSpPr>
        <p:spPr>
          <a:xfrm>
            <a:off x="799264" y="1927750"/>
            <a:ext cx="580017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One Hot Encoding</a:t>
            </a:r>
          </a:p>
        </p:txBody>
      </p:sp>
      <p:pic>
        <p:nvPicPr>
          <p:cNvPr id="9" name="Picture 8" descr="Table&#10;&#10;Description automatically generated">
            <a:extLst>
              <a:ext uri="{FF2B5EF4-FFF2-40B4-BE49-F238E27FC236}">
                <a16:creationId xmlns:a16="http://schemas.microsoft.com/office/drawing/2014/main" id="{B57810FC-E025-EBCD-CDC7-5FA95D0EA40E}"/>
              </a:ext>
            </a:extLst>
          </p:cNvPr>
          <p:cNvPicPr>
            <a:picLocks noChangeAspect="1"/>
          </p:cNvPicPr>
          <p:nvPr/>
        </p:nvPicPr>
        <p:blipFill>
          <a:blip r:embed="rId3"/>
          <a:stretch>
            <a:fillRect/>
          </a:stretch>
        </p:blipFill>
        <p:spPr>
          <a:xfrm>
            <a:off x="948073" y="3657600"/>
            <a:ext cx="3289627" cy="2362854"/>
          </a:xfrm>
          <a:prstGeom prst="rect">
            <a:avLst/>
          </a:prstGeom>
        </p:spPr>
      </p:pic>
      <p:pic>
        <p:nvPicPr>
          <p:cNvPr id="5" name="Picture 4" descr="Table&#10;&#10;Description automatically generated">
            <a:extLst>
              <a:ext uri="{FF2B5EF4-FFF2-40B4-BE49-F238E27FC236}">
                <a16:creationId xmlns:a16="http://schemas.microsoft.com/office/drawing/2014/main" id="{6A1270F6-FCA4-2151-C0E4-4E138C5ED6A1}"/>
              </a:ext>
            </a:extLst>
          </p:cNvPr>
          <p:cNvPicPr>
            <a:picLocks noChangeAspect="1"/>
          </p:cNvPicPr>
          <p:nvPr/>
        </p:nvPicPr>
        <p:blipFill rotWithShape="1">
          <a:blip r:embed="rId4"/>
          <a:srcRect r="29567"/>
          <a:stretch/>
        </p:blipFill>
        <p:spPr>
          <a:xfrm>
            <a:off x="5202138" y="2387201"/>
            <a:ext cx="6024344" cy="3633253"/>
          </a:xfrm>
          <a:prstGeom prst="rect">
            <a:avLst/>
          </a:prstGeom>
        </p:spPr>
      </p:pic>
      <p:pic>
        <p:nvPicPr>
          <p:cNvPr id="11" name="Graphic 10" descr="Back with solid fill">
            <a:extLst>
              <a:ext uri="{FF2B5EF4-FFF2-40B4-BE49-F238E27FC236}">
                <a16:creationId xmlns:a16="http://schemas.microsoft.com/office/drawing/2014/main" id="{747D6CD8-85F0-79C6-5C1D-6241C4464E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3563" y="2216683"/>
            <a:ext cx="1540373" cy="1540373"/>
          </a:xfrm>
          <a:prstGeom prst="rect">
            <a:avLst/>
          </a:prstGeom>
        </p:spPr>
      </p:pic>
      <p:sp>
        <p:nvSpPr>
          <p:cNvPr id="12" name="Content Placeholder 2">
            <a:extLst>
              <a:ext uri="{FF2B5EF4-FFF2-40B4-BE49-F238E27FC236}">
                <a16:creationId xmlns:a16="http://schemas.microsoft.com/office/drawing/2014/main" id="{6BC052ED-A633-F83F-5C8E-9435F3218D83}"/>
              </a:ext>
            </a:extLst>
          </p:cNvPr>
          <p:cNvSpPr txBox="1">
            <a:spLocks/>
          </p:cNvSpPr>
          <p:nvPr/>
        </p:nvSpPr>
        <p:spPr>
          <a:xfrm>
            <a:off x="1082499" y="2268271"/>
            <a:ext cx="3230512"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Transmission | Fuel</a:t>
            </a:r>
            <a:r>
              <a:rPr lang="ko-KR" altLang="en-US" sz="14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 </a:t>
            </a:r>
            <a:r>
              <a:rPr lang="en-US" sz="14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Type</a:t>
            </a:r>
            <a:endParaRPr lang="en-US" sz="1400"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C45CB56E-8C1D-5764-8AE3-45CC0F898A38}"/>
              </a:ext>
            </a:extLst>
          </p:cNvPr>
          <p:cNvSpPr/>
          <p:nvPr/>
        </p:nvSpPr>
        <p:spPr>
          <a:xfrm>
            <a:off x="1120253" y="3998284"/>
            <a:ext cx="641640" cy="202217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1B0ECF-FE7F-7345-5427-5440AB6AB882}"/>
              </a:ext>
            </a:extLst>
          </p:cNvPr>
          <p:cNvSpPr/>
          <p:nvPr/>
        </p:nvSpPr>
        <p:spPr>
          <a:xfrm>
            <a:off x="3699353" y="3998284"/>
            <a:ext cx="538347" cy="202217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E78DF-41C4-D787-20FD-388B3E6F6561}"/>
              </a:ext>
            </a:extLst>
          </p:cNvPr>
          <p:cNvSpPr/>
          <p:nvPr/>
        </p:nvSpPr>
        <p:spPr>
          <a:xfrm>
            <a:off x="6017798" y="2806248"/>
            <a:ext cx="5208684" cy="361241"/>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09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par>
                          <p:cTn id="14" fill="hold">
                            <p:stCondLst>
                              <p:cond delay="500"/>
                            </p:stCondLst>
                            <p:childTnLst>
                              <p:par>
                                <p:cTn id="15" presetID="3" presetClass="entr" presetSubtype="10" fill="hold" grpId="1"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grpId="1"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1"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867637" y="1263641"/>
            <a:ext cx="1419449"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Approach</a:t>
            </a:r>
          </a:p>
        </p:txBody>
      </p:sp>
      <p:sp>
        <p:nvSpPr>
          <p:cNvPr id="13" name="Subtitle 2">
            <a:extLst>
              <a:ext uri="{FF2B5EF4-FFF2-40B4-BE49-F238E27FC236}">
                <a16:creationId xmlns:a16="http://schemas.microsoft.com/office/drawing/2014/main" id="{C83F2CDA-CD61-BECA-9016-939A673E7587}"/>
              </a:ext>
            </a:extLst>
          </p:cNvPr>
          <p:cNvSpPr txBox="1">
            <a:spLocks/>
          </p:cNvSpPr>
          <p:nvPr/>
        </p:nvSpPr>
        <p:spPr>
          <a:xfrm>
            <a:off x="1324097" y="2140867"/>
            <a:ext cx="709566" cy="709027"/>
          </a:xfrm>
          <a:prstGeom prst="ellipse">
            <a:avLst/>
          </a:prstGeom>
          <a:solidFill>
            <a:schemeClr val="accent2">
              <a:lumMod val="50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7" name="Subtitle 2">
            <a:extLst>
              <a:ext uri="{FF2B5EF4-FFF2-40B4-BE49-F238E27FC236}">
                <a16:creationId xmlns:a16="http://schemas.microsoft.com/office/drawing/2014/main" id="{EB2C4F1C-3B00-361E-E1F3-92F99432B277}"/>
              </a:ext>
            </a:extLst>
          </p:cNvPr>
          <p:cNvSpPr txBox="1">
            <a:spLocks/>
          </p:cNvSpPr>
          <p:nvPr/>
        </p:nvSpPr>
        <p:spPr>
          <a:xfrm>
            <a:off x="1748322" y="2808184"/>
            <a:ext cx="2831816" cy="709027"/>
          </a:xfrm>
          <a:prstGeom prst="rect">
            <a:avLst/>
          </a:prstGeom>
          <a:no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lumMod val="95000"/>
                  </a:schemeClr>
                </a:solidFill>
              </a:rPr>
              <a:t>The most fundamental and essential regression possible</a:t>
            </a:r>
          </a:p>
        </p:txBody>
      </p:sp>
      <p:sp>
        <p:nvSpPr>
          <p:cNvPr id="21" name="Subtitle 2">
            <a:extLst>
              <a:ext uri="{FF2B5EF4-FFF2-40B4-BE49-F238E27FC236}">
                <a16:creationId xmlns:a16="http://schemas.microsoft.com/office/drawing/2014/main" id="{11EF35E2-FC85-B6A4-879F-2B2AB8DB40B5}"/>
              </a:ext>
            </a:extLst>
          </p:cNvPr>
          <p:cNvSpPr txBox="1">
            <a:spLocks/>
          </p:cNvSpPr>
          <p:nvPr/>
        </p:nvSpPr>
        <p:spPr>
          <a:xfrm>
            <a:off x="1246915" y="5343318"/>
            <a:ext cx="3333223" cy="709028"/>
          </a:xfrm>
          <a:prstGeom prst="rect">
            <a:avLst/>
          </a:prstGeom>
          <a:no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None/>
            </a:pPr>
            <a:r>
              <a:rPr lang="en-US" sz="1600" dirty="0">
                <a:solidFill>
                  <a:schemeClr val="bg1">
                    <a:lumMod val="95000"/>
                  </a:schemeClr>
                </a:solidFill>
              </a:rPr>
              <a:t>Sensitive to outliers</a:t>
            </a:r>
          </a:p>
          <a:p>
            <a:pPr marL="0" indent="0">
              <a:lnSpc>
                <a:spcPct val="50000"/>
              </a:lnSpc>
              <a:buNone/>
            </a:pPr>
            <a:r>
              <a:rPr lang="en-US" sz="1600" dirty="0">
                <a:solidFill>
                  <a:schemeClr val="bg1">
                    <a:lumMod val="95000"/>
                  </a:schemeClr>
                </a:solidFill>
              </a:rPr>
              <a:t>Treat as multiple linear regression</a:t>
            </a:r>
            <a:endParaRPr lang="en-US" sz="16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a:extLst>
              <a:ext uri="{FF2B5EF4-FFF2-40B4-BE49-F238E27FC236}">
                <a16:creationId xmlns:a16="http://schemas.microsoft.com/office/drawing/2014/main" id="{1E931CDA-76E7-C9D5-7FD4-4BF1A717BD32}"/>
              </a:ext>
            </a:extLst>
          </p:cNvPr>
          <p:cNvSpPr/>
          <p:nvPr/>
        </p:nvSpPr>
        <p:spPr>
          <a:xfrm>
            <a:off x="1543712" y="2305484"/>
            <a:ext cx="2351399" cy="369332"/>
          </a:xfrm>
          <a:prstGeom prst="rect">
            <a:avLst/>
          </a:prstGeom>
        </p:spPr>
        <p:txBody>
          <a:bodyPr wrap="square">
            <a:spAutoFit/>
          </a:bodyPr>
          <a:lstStyle/>
          <a:p>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Linear Regression</a:t>
            </a:r>
          </a:p>
        </p:txBody>
      </p:sp>
      <p:sp>
        <p:nvSpPr>
          <p:cNvPr id="24" name="Subtitle 2">
            <a:extLst>
              <a:ext uri="{FF2B5EF4-FFF2-40B4-BE49-F238E27FC236}">
                <a16:creationId xmlns:a16="http://schemas.microsoft.com/office/drawing/2014/main" id="{F65910D8-E7D6-40F6-EBF8-58ACAB1BDC8B}"/>
              </a:ext>
            </a:extLst>
          </p:cNvPr>
          <p:cNvSpPr txBox="1">
            <a:spLocks/>
          </p:cNvSpPr>
          <p:nvPr/>
        </p:nvSpPr>
        <p:spPr>
          <a:xfrm>
            <a:off x="659636" y="4672831"/>
            <a:ext cx="709566" cy="709027"/>
          </a:xfrm>
          <a:prstGeom prst="ellipse">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EB935B58-77DD-0BE4-6BD7-A12F7518F838}"/>
              </a:ext>
            </a:extLst>
          </p:cNvPr>
          <p:cNvSpPr/>
          <p:nvPr/>
        </p:nvSpPr>
        <p:spPr>
          <a:xfrm>
            <a:off x="849527" y="4840618"/>
            <a:ext cx="2836911" cy="369332"/>
          </a:xfrm>
          <a:prstGeom prst="rect">
            <a:avLst/>
          </a:prstGeom>
        </p:spPr>
        <p:txBody>
          <a:bodyPr wrap="square">
            <a:spAutoFit/>
          </a:bodyPr>
          <a:lstStyle/>
          <a:p>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Polynomial Regression</a:t>
            </a:r>
          </a:p>
        </p:txBody>
      </p:sp>
      <p:sp>
        <p:nvSpPr>
          <p:cNvPr id="28" name="Subtitle 2">
            <a:extLst>
              <a:ext uri="{FF2B5EF4-FFF2-40B4-BE49-F238E27FC236}">
                <a16:creationId xmlns:a16="http://schemas.microsoft.com/office/drawing/2014/main" id="{12ADFCA2-5A33-662A-F148-FC79C1F177EB}"/>
              </a:ext>
            </a:extLst>
          </p:cNvPr>
          <p:cNvSpPr txBox="1">
            <a:spLocks/>
          </p:cNvSpPr>
          <p:nvPr/>
        </p:nvSpPr>
        <p:spPr>
          <a:xfrm>
            <a:off x="10708068" y="4342755"/>
            <a:ext cx="709566" cy="709027"/>
          </a:xfrm>
          <a:prstGeom prst="ellipse">
            <a:avLst/>
          </a:prstGeom>
          <a:solidFill>
            <a:schemeClr val="accent2">
              <a:lumMod val="50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0B024167-214D-4FDC-04A5-614C727D067B}"/>
              </a:ext>
            </a:extLst>
          </p:cNvPr>
          <p:cNvSpPr/>
          <p:nvPr/>
        </p:nvSpPr>
        <p:spPr>
          <a:xfrm>
            <a:off x="8627236" y="4507372"/>
            <a:ext cx="2688464" cy="369332"/>
          </a:xfrm>
          <a:prstGeom prst="rect">
            <a:avLst/>
          </a:prstGeom>
        </p:spPr>
        <p:txBody>
          <a:bodyPr wrap="square">
            <a:spAutoFit/>
          </a:bodyPr>
          <a:lstStyle/>
          <a:p>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K-Nearest Neighbors</a:t>
            </a:r>
          </a:p>
        </p:txBody>
      </p:sp>
      <p:grpSp>
        <p:nvGrpSpPr>
          <p:cNvPr id="9" name="Group 8">
            <a:extLst>
              <a:ext uri="{FF2B5EF4-FFF2-40B4-BE49-F238E27FC236}">
                <a16:creationId xmlns:a16="http://schemas.microsoft.com/office/drawing/2014/main" id="{EB61FA44-04F1-F721-9155-936CF706FF57}"/>
              </a:ext>
            </a:extLst>
          </p:cNvPr>
          <p:cNvGrpSpPr/>
          <p:nvPr/>
        </p:nvGrpSpPr>
        <p:grpSpPr>
          <a:xfrm>
            <a:off x="4645036" y="2360209"/>
            <a:ext cx="2901928" cy="2899724"/>
            <a:chOff x="4866429" y="1923315"/>
            <a:chExt cx="2901928" cy="2899724"/>
          </a:xfrm>
        </p:grpSpPr>
        <p:sp>
          <p:nvSpPr>
            <p:cNvPr id="30" name="Subtitle 2">
              <a:extLst>
                <a:ext uri="{FF2B5EF4-FFF2-40B4-BE49-F238E27FC236}">
                  <a16:creationId xmlns:a16="http://schemas.microsoft.com/office/drawing/2014/main" id="{3421C0B7-F678-11C2-2B50-742A10A8A6EC}"/>
                </a:ext>
              </a:extLst>
            </p:cNvPr>
            <p:cNvSpPr txBox="1">
              <a:spLocks/>
            </p:cNvSpPr>
            <p:nvPr/>
          </p:nvSpPr>
          <p:spPr>
            <a:xfrm>
              <a:off x="4866429" y="1923315"/>
              <a:ext cx="2901928" cy="2899724"/>
            </a:xfrm>
            <a:prstGeom prst="ellipse">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Subtitle 2">
              <a:extLst>
                <a:ext uri="{FF2B5EF4-FFF2-40B4-BE49-F238E27FC236}">
                  <a16:creationId xmlns:a16="http://schemas.microsoft.com/office/drawing/2014/main" id="{B72D356B-27EF-792D-30F9-E13A159D57D8}"/>
                </a:ext>
              </a:extLst>
            </p:cNvPr>
            <p:cNvSpPr txBox="1">
              <a:spLocks/>
            </p:cNvSpPr>
            <p:nvPr/>
          </p:nvSpPr>
          <p:spPr>
            <a:xfrm>
              <a:off x="5086044" y="2142763"/>
              <a:ext cx="2462698" cy="2460828"/>
            </a:xfrm>
            <a:prstGeom prst="ellipse">
              <a:avLst/>
            </a:prstGeom>
            <a:solidFill>
              <a:schemeClr val="bg2">
                <a:lumMod val="90000"/>
                <a:alpha val="99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32" name="Rectangle 31">
            <a:extLst>
              <a:ext uri="{FF2B5EF4-FFF2-40B4-BE49-F238E27FC236}">
                <a16:creationId xmlns:a16="http://schemas.microsoft.com/office/drawing/2014/main" id="{3A8FEACD-0A62-85A4-DA15-75B80125E5B6}"/>
              </a:ext>
            </a:extLst>
          </p:cNvPr>
          <p:cNvSpPr/>
          <p:nvPr/>
        </p:nvSpPr>
        <p:spPr>
          <a:xfrm>
            <a:off x="5063024" y="3486905"/>
            <a:ext cx="2065951" cy="707886"/>
          </a:xfrm>
          <a:prstGeom prst="rect">
            <a:avLst/>
          </a:prstGeom>
        </p:spPr>
        <p:txBody>
          <a:bodyPr wrap="square">
            <a:spAutoFit/>
          </a:bodyPr>
          <a:lstStyle/>
          <a:p>
            <a:pPr algn="ctr"/>
            <a:r>
              <a:rPr lang="en-US"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Modeling</a:t>
            </a:r>
          </a:p>
          <a:p>
            <a:pPr algn="ctr"/>
            <a:r>
              <a:rPr lang="en-US"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Approach</a:t>
            </a:r>
          </a:p>
        </p:txBody>
      </p:sp>
      <p:sp>
        <p:nvSpPr>
          <p:cNvPr id="34" name="Subtitle 2">
            <a:extLst>
              <a:ext uri="{FF2B5EF4-FFF2-40B4-BE49-F238E27FC236}">
                <a16:creationId xmlns:a16="http://schemas.microsoft.com/office/drawing/2014/main" id="{C3840D57-A2E7-ED2D-5D14-381598F7EF71}"/>
              </a:ext>
            </a:extLst>
          </p:cNvPr>
          <p:cNvSpPr txBox="1">
            <a:spLocks/>
          </p:cNvSpPr>
          <p:nvPr/>
        </p:nvSpPr>
        <p:spPr>
          <a:xfrm>
            <a:off x="8023066" y="4986135"/>
            <a:ext cx="3509298" cy="1063559"/>
          </a:xfrm>
          <a:prstGeom prst="rect">
            <a:avLst/>
          </a:prstGeom>
          <a:no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dirty="0">
                <a:solidFill>
                  <a:schemeClr val="bg1">
                    <a:lumMod val="95000"/>
                  </a:schemeClr>
                </a:solidFill>
                <a:latin typeface="Apple SD Gothic Neo" panose="02000300000000000000" pitchFamily="2" charset="-127"/>
                <a:ea typeface="Apple SD Gothic Neo" panose="02000300000000000000" pitchFamily="2" charset="-127"/>
              </a:rPr>
              <a:t>supervised machine learning algorithm that can be used to solve both classification and regression problems</a:t>
            </a:r>
            <a:endParaRPr lang="en-US" sz="16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60" name="Elbow Connector 59">
            <a:extLst>
              <a:ext uri="{FF2B5EF4-FFF2-40B4-BE49-F238E27FC236}">
                <a16:creationId xmlns:a16="http://schemas.microsoft.com/office/drawing/2014/main" id="{5B624F6A-DE9C-5A86-7294-666D00EDDDBF}"/>
              </a:ext>
            </a:extLst>
          </p:cNvPr>
          <p:cNvCxnSpPr>
            <a:cxnSpLocks/>
          </p:cNvCxnSpPr>
          <p:nvPr/>
        </p:nvCxnSpPr>
        <p:spPr>
          <a:xfrm rot="16200000" flipV="1">
            <a:off x="4178749" y="2103884"/>
            <a:ext cx="424655" cy="1156104"/>
          </a:xfrm>
          <a:prstGeom prst="bentConnector4">
            <a:avLst>
              <a:gd name="adj1" fmla="val 100935"/>
              <a:gd name="adj2" fmla="val 68380"/>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8932A377-E3A0-686F-690B-838945487F88}"/>
              </a:ext>
            </a:extLst>
          </p:cNvPr>
          <p:cNvCxnSpPr>
            <a:cxnSpLocks/>
          </p:cNvCxnSpPr>
          <p:nvPr/>
        </p:nvCxnSpPr>
        <p:spPr>
          <a:xfrm flipV="1">
            <a:off x="6734269" y="1756252"/>
            <a:ext cx="2542230" cy="713356"/>
          </a:xfrm>
          <a:prstGeom prst="bentConnector3">
            <a:avLst>
              <a:gd name="adj1" fmla="val -220"/>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6A907CF1-5ECF-12B6-0E71-531017206569}"/>
              </a:ext>
            </a:extLst>
          </p:cNvPr>
          <p:cNvCxnSpPr>
            <a:cxnSpLocks/>
            <a:stCxn id="30" idx="3"/>
          </p:cNvCxnSpPr>
          <p:nvPr/>
        </p:nvCxnSpPr>
        <p:spPr>
          <a:xfrm rot="5400000">
            <a:off x="4263697" y="4254111"/>
            <a:ext cx="225150" cy="1387484"/>
          </a:xfrm>
          <a:prstGeom prst="bentConnector4">
            <a:avLst>
              <a:gd name="adj1" fmla="val 101532"/>
              <a:gd name="adj2" fmla="val 65315"/>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8D77DC77-86D8-89CD-33AC-7A367707803D}"/>
              </a:ext>
            </a:extLst>
          </p:cNvPr>
          <p:cNvCxnSpPr>
            <a:cxnSpLocks/>
          </p:cNvCxnSpPr>
          <p:nvPr/>
        </p:nvCxnSpPr>
        <p:spPr>
          <a:xfrm flipV="1">
            <a:off x="7264378" y="4692038"/>
            <a:ext cx="1224244" cy="1"/>
          </a:xfrm>
          <a:prstGeom prst="bentConnector3">
            <a:avLst>
              <a:gd name="adj1" fmla="val 50000"/>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2" name="Subtitle 2">
            <a:extLst>
              <a:ext uri="{FF2B5EF4-FFF2-40B4-BE49-F238E27FC236}">
                <a16:creationId xmlns:a16="http://schemas.microsoft.com/office/drawing/2014/main" id="{039F0D4F-76AA-46AF-8EFE-E3DB606B2792}"/>
              </a:ext>
            </a:extLst>
          </p:cNvPr>
          <p:cNvSpPr txBox="1">
            <a:spLocks/>
          </p:cNvSpPr>
          <p:nvPr/>
        </p:nvSpPr>
        <p:spPr>
          <a:xfrm>
            <a:off x="10822798" y="1429897"/>
            <a:ext cx="709566" cy="709027"/>
          </a:xfrm>
          <a:prstGeom prst="ellipse">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26">
            <a:extLst>
              <a:ext uri="{FF2B5EF4-FFF2-40B4-BE49-F238E27FC236}">
                <a16:creationId xmlns:a16="http://schemas.microsoft.com/office/drawing/2014/main" id="{5C5C8C25-C9D6-3F4B-9FAA-D0C0821BF232}"/>
              </a:ext>
            </a:extLst>
          </p:cNvPr>
          <p:cNvSpPr/>
          <p:nvPr/>
        </p:nvSpPr>
        <p:spPr>
          <a:xfrm>
            <a:off x="9399625" y="1599745"/>
            <a:ext cx="1965402" cy="369332"/>
          </a:xfrm>
          <a:prstGeom prst="rect">
            <a:avLst/>
          </a:prstGeom>
        </p:spPr>
        <p:txBody>
          <a:bodyPr wrap="square">
            <a:spAutoFit/>
          </a:bodyPr>
          <a:lstStyle/>
          <a:p>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Random Forest</a:t>
            </a:r>
          </a:p>
        </p:txBody>
      </p:sp>
      <p:sp>
        <p:nvSpPr>
          <p:cNvPr id="83" name="Subtitle 2">
            <a:extLst>
              <a:ext uri="{FF2B5EF4-FFF2-40B4-BE49-F238E27FC236}">
                <a16:creationId xmlns:a16="http://schemas.microsoft.com/office/drawing/2014/main" id="{6E0038FB-CC79-AF59-A6EC-7A3997E7D5BD}"/>
              </a:ext>
            </a:extLst>
          </p:cNvPr>
          <p:cNvSpPr txBox="1">
            <a:spLocks/>
          </p:cNvSpPr>
          <p:nvPr/>
        </p:nvSpPr>
        <p:spPr>
          <a:xfrm>
            <a:off x="8023066" y="2138913"/>
            <a:ext cx="3632424" cy="815514"/>
          </a:xfrm>
          <a:prstGeom prst="rect">
            <a:avLst/>
          </a:prstGeom>
          <a:no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lumMod val="95000"/>
                  </a:schemeClr>
                </a:solidFill>
              </a:rPr>
              <a:t>Can account for numerous features while ensuring that the nodes are uncorrelated</a:t>
            </a:r>
          </a:p>
        </p:txBody>
      </p:sp>
    </p:spTree>
    <p:extLst>
      <p:ext uri="{BB962C8B-B14F-4D97-AF65-F5344CB8AC3E}">
        <p14:creationId xmlns:p14="http://schemas.microsoft.com/office/powerpoint/2010/main" val="2926021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Results</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Model performance</a:t>
            </a:r>
          </a:p>
        </p:txBody>
      </p:sp>
      <p:pic>
        <p:nvPicPr>
          <p:cNvPr id="5" name="Picture 4" descr="Chart&#10;&#10;Description automatically generated with low confidence">
            <a:extLst>
              <a:ext uri="{FF2B5EF4-FFF2-40B4-BE49-F238E27FC236}">
                <a16:creationId xmlns:a16="http://schemas.microsoft.com/office/drawing/2014/main" id="{747D73D9-C9BF-936D-3063-CECDA2FAF301}"/>
              </a:ext>
            </a:extLst>
          </p:cNvPr>
          <p:cNvPicPr>
            <a:picLocks noChangeAspect="1"/>
          </p:cNvPicPr>
          <p:nvPr/>
        </p:nvPicPr>
        <p:blipFill>
          <a:blip r:embed="rId3"/>
          <a:stretch>
            <a:fillRect/>
          </a:stretch>
        </p:blipFill>
        <p:spPr>
          <a:xfrm>
            <a:off x="1225454" y="2314230"/>
            <a:ext cx="6472224" cy="3383602"/>
          </a:xfrm>
          <a:prstGeom prst="rect">
            <a:avLst/>
          </a:prstGeom>
          <a:solidFill>
            <a:schemeClr val="bg1"/>
          </a:solidFill>
        </p:spPr>
      </p:pic>
      <p:grpSp>
        <p:nvGrpSpPr>
          <p:cNvPr id="27" name="Group 26">
            <a:extLst>
              <a:ext uri="{FF2B5EF4-FFF2-40B4-BE49-F238E27FC236}">
                <a16:creationId xmlns:a16="http://schemas.microsoft.com/office/drawing/2014/main" id="{F85299FA-A199-866D-81FC-73FBCF9906CD}"/>
              </a:ext>
            </a:extLst>
          </p:cNvPr>
          <p:cNvGrpSpPr/>
          <p:nvPr/>
        </p:nvGrpSpPr>
        <p:grpSpPr>
          <a:xfrm>
            <a:off x="8357616" y="2935224"/>
            <a:ext cx="3245575" cy="2357133"/>
            <a:chOff x="8360637" y="2932788"/>
            <a:chExt cx="3245575" cy="2357133"/>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C6307016-70B3-12E4-B408-6D45481BD5D1}"/>
                    </a:ext>
                  </a:extLst>
                </p:cNvPr>
                <p:cNvSpPr txBox="1">
                  <a:spLocks/>
                </p:cNvSpPr>
                <p:nvPr/>
              </p:nvSpPr>
              <p:spPr>
                <a:xfrm>
                  <a:off x="8360637" y="3542387"/>
                  <a:ext cx="1400726"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sSup>
                        <m:sSupPr>
                          <m:ctrlPr>
                            <a:rPr lang="en-US" sz="1600" b="1" i="1" smtClean="0">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ctrlPr>
                        </m:sSupPr>
                        <m:e>
                          <m:r>
                            <a:rPr lang="en-US" sz="1600" b="1" i="1" smtClean="0">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t>𝑹</m:t>
                          </m:r>
                        </m:e>
                        <m:sup>
                          <m:r>
                            <a:rPr lang="en-US" sz="1600" b="1" i="1" smtClean="0">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t>𝟐</m:t>
                          </m:r>
                        </m:sup>
                      </m:sSup>
                    </m:oMath>
                  </a14:m>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 score</a:t>
                  </a:r>
                </a:p>
              </p:txBody>
            </p:sp>
          </mc:Choice>
          <mc:Fallback xmlns="">
            <p:sp>
              <p:nvSpPr>
                <p:cNvPr id="31" name="Content Placeholder 2">
                  <a:extLst>
                    <a:ext uri="{FF2B5EF4-FFF2-40B4-BE49-F238E27FC236}">
                      <a16:creationId xmlns:a16="http://schemas.microsoft.com/office/drawing/2014/main" id="{FB3FE35D-3439-2DF8-5A60-5D23C093684F}"/>
                    </a:ext>
                  </a:extLst>
                </p:cNvPr>
                <p:cNvSpPr txBox="1">
                  <a:spLocks noRot="1" noChangeAspect="1" noMove="1" noResize="1" noEditPoints="1" noAdjustHandles="1" noChangeArrowheads="1" noChangeShapeType="1" noTextEdit="1"/>
                </p:cNvSpPr>
                <p:nvPr/>
              </p:nvSpPr>
              <p:spPr>
                <a:xfrm>
                  <a:off x="8360637" y="3542387"/>
                  <a:ext cx="1400726" cy="492774"/>
                </a:xfrm>
                <a:prstGeom prst="rect">
                  <a:avLst/>
                </a:prstGeom>
                <a:blipFill>
                  <a:blip r:embed="rId4"/>
                  <a:stretch>
                    <a:fillRect/>
                  </a:stretch>
                </a:blipFill>
              </p:spPr>
              <p:txBody>
                <a:bodyPr/>
                <a:lstStyle/>
                <a:p>
                  <a:r>
                    <a:rPr lang="en-US">
                      <a:noFill/>
                    </a:rPr>
                    <a:t> </a:t>
                  </a:r>
                </a:p>
              </p:txBody>
            </p:sp>
          </mc:Fallback>
        </mc:AlternateContent>
        <p:sp>
          <p:nvSpPr>
            <p:cNvPr id="29" name="Content Placeholder 2">
              <a:extLst>
                <a:ext uri="{FF2B5EF4-FFF2-40B4-BE49-F238E27FC236}">
                  <a16:creationId xmlns:a16="http://schemas.microsoft.com/office/drawing/2014/main" id="{361EDF73-ADF8-D57B-AACB-C4970DAE6703}"/>
                </a:ext>
              </a:extLst>
            </p:cNvPr>
            <p:cNvSpPr txBox="1">
              <a:spLocks/>
            </p:cNvSpPr>
            <p:nvPr/>
          </p:nvSpPr>
          <p:spPr>
            <a:xfrm>
              <a:off x="8669553" y="4169767"/>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MSE</a:t>
              </a:r>
            </a:p>
          </p:txBody>
        </p:sp>
        <p:sp>
          <p:nvSpPr>
            <p:cNvPr id="30" name="Content Placeholder 2">
              <a:extLst>
                <a:ext uri="{FF2B5EF4-FFF2-40B4-BE49-F238E27FC236}">
                  <a16:creationId xmlns:a16="http://schemas.microsoft.com/office/drawing/2014/main" id="{EF67D159-4C4C-62D5-AD13-D2AD8C7A5C81}"/>
                </a:ext>
              </a:extLst>
            </p:cNvPr>
            <p:cNvSpPr txBox="1">
              <a:spLocks/>
            </p:cNvSpPr>
            <p:nvPr/>
          </p:nvSpPr>
          <p:spPr>
            <a:xfrm>
              <a:off x="8669553" y="4797147"/>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MAE</a:t>
              </a:r>
            </a:p>
          </p:txBody>
        </p:sp>
        <p:cxnSp>
          <p:nvCxnSpPr>
            <p:cNvPr id="31" name="Straight Connector 30">
              <a:extLst>
                <a:ext uri="{FF2B5EF4-FFF2-40B4-BE49-F238E27FC236}">
                  <a16:creationId xmlns:a16="http://schemas.microsoft.com/office/drawing/2014/main" id="{ECF059A4-3D33-51E3-985E-69DF76A1040C}"/>
                </a:ext>
              </a:extLst>
            </p:cNvPr>
            <p:cNvCxnSpPr>
              <a:cxnSpLocks/>
            </p:cNvCxnSpPr>
            <p:nvPr/>
          </p:nvCxnSpPr>
          <p:spPr>
            <a:xfrm>
              <a:off x="8442571" y="4696100"/>
              <a:ext cx="26639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7A5EF059-9215-E25F-E1E8-1A21D3BAD7A4}"/>
                </a:ext>
              </a:extLst>
            </p:cNvPr>
            <p:cNvSpPr txBox="1">
              <a:spLocks/>
            </p:cNvSpPr>
            <p:nvPr/>
          </p:nvSpPr>
          <p:spPr>
            <a:xfrm>
              <a:off x="9343655" y="3544718"/>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78.51 %</a:t>
              </a:r>
            </a:p>
          </p:txBody>
        </p:sp>
        <p:sp>
          <p:nvSpPr>
            <p:cNvPr id="33" name="Content Placeholder 2">
              <a:extLst>
                <a:ext uri="{FF2B5EF4-FFF2-40B4-BE49-F238E27FC236}">
                  <a16:creationId xmlns:a16="http://schemas.microsoft.com/office/drawing/2014/main" id="{001487AB-2310-D75D-A48A-60D877CC7446}"/>
                </a:ext>
              </a:extLst>
            </p:cNvPr>
            <p:cNvSpPr txBox="1">
              <a:spLocks/>
            </p:cNvSpPr>
            <p:nvPr/>
          </p:nvSpPr>
          <p:spPr>
            <a:xfrm>
              <a:off x="9343655" y="4170933"/>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59,488,734</a:t>
              </a:r>
            </a:p>
          </p:txBody>
        </p:sp>
        <p:sp>
          <p:nvSpPr>
            <p:cNvPr id="34" name="Content Placeholder 2">
              <a:extLst>
                <a:ext uri="{FF2B5EF4-FFF2-40B4-BE49-F238E27FC236}">
                  <a16:creationId xmlns:a16="http://schemas.microsoft.com/office/drawing/2014/main" id="{13DBF661-1BB8-E999-2E50-B37E589C2741}"/>
                </a:ext>
              </a:extLst>
            </p:cNvPr>
            <p:cNvSpPr txBox="1">
              <a:spLocks/>
            </p:cNvSpPr>
            <p:nvPr/>
          </p:nvSpPr>
          <p:spPr>
            <a:xfrm>
              <a:off x="9343655" y="4797147"/>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4154.19</a:t>
              </a:r>
            </a:p>
          </p:txBody>
        </p:sp>
        <p:cxnSp>
          <p:nvCxnSpPr>
            <p:cNvPr id="35" name="Straight Connector 34">
              <a:extLst>
                <a:ext uri="{FF2B5EF4-FFF2-40B4-BE49-F238E27FC236}">
                  <a16:creationId xmlns:a16="http://schemas.microsoft.com/office/drawing/2014/main" id="{73E3F265-76B9-FA1E-CFED-D92076A62D8D}"/>
                </a:ext>
              </a:extLst>
            </p:cNvPr>
            <p:cNvCxnSpPr>
              <a:cxnSpLocks/>
            </p:cNvCxnSpPr>
            <p:nvPr/>
          </p:nvCxnSpPr>
          <p:spPr>
            <a:xfrm>
              <a:off x="8442571" y="4086500"/>
              <a:ext cx="26639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Subtitle 2">
              <a:extLst>
                <a:ext uri="{FF2B5EF4-FFF2-40B4-BE49-F238E27FC236}">
                  <a16:creationId xmlns:a16="http://schemas.microsoft.com/office/drawing/2014/main" id="{B5C1134D-18F4-889F-8390-EDFF5AFE38AA}"/>
                </a:ext>
              </a:extLst>
            </p:cNvPr>
            <p:cNvSpPr txBox="1">
              <a:spLocks/>
            </p:cNvSpPr>
            <p:nvPr/>
          </p:nvSpPr>
          <p:spPr>
            <a:xfrm>
              <a:off x="8442572" y="2932788"/>
              <a:ext cx="2663998" cy="423310"/>
            </a:xfrm>
            <a:prstGeom prst="rect">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Linear Regression</a:t>
              </a:r>
            </a:p>
          </p:txBody>
        </p:sp>
      </p:grpSp>
    </p:spTree>
    <p:extLst>
      <p:ext uri="{BB962C8B-B14F-4D97-AF65-F5344CB8AC3E}">
        <p14:creationId xmlns:p14="http://schemas.microsoft.com/office/powerpoint/2010/main" val="161354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7D73D9-C9BF-936D-3063-CECDA2FAF301}"/>
              </a:ext>
            </a:extLst>
          </p:cNvPr>
          <p:cNvPicPr>
            <a:picLocks noChangeAspect="1"/>
          </p:cNvPicPr>
          <p:nvPr/>
        </p:nvPicPr>
        <p:blipFill>
          <a:blip r:embed="rId3"/>
          <a:srcRect/>
          <a:stretch/>
        </p:blipFill>
        <p:spPr>
          <a:xfrm>
            <a:off x="1225296" y="2313432"/>
            <a:ext cx="6471610" cy="3383280"/>
          </a:xfrm>
          <a:prstGeom prst="rect">
            <a:avLst/>
          </a:prstGeom>
          <a:solidFill>
            <a:schemeClr val="bg1"/>
          </a:solidFill>
        </p:spPr>
      </p:pic>
      <p:sp>
        <p:nvSpPr>
          <p:cNvPr id="21" name="Title 1">
            <a:extLst>
              <a:ext uri="{FF2B5EF4-FFF2-40B4-BE49-F238E27FC236}">
                <a16:creationId xmlns:a16="http://schemas.microsoft.com/office/drawing/2014/main" id="{8A300356-CC3D-B13C-BE68-5C4655376621}"/>
              </a:ext>
            </a:extLst>
          </p:cNvPr>
          <p:cNvSpPr txBox="1">
            <a:spLocks/>
          </p:cNvSpPr>
          <p:nvPr/>
        </p:nvSpPr>
        <p:spPr>
          <a:xfrm>
            <a:off x="734935" y="609804"/>
            <a:ext cx="168485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spc="-10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Results</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C9FD0AA4-E201-004F-328F-8DAD74CF217F}"/>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Title 1">
            <a:extLst>
              <a:ext uri="{FF2B5EF4-FFF2-40B4-BE49-F238E27FC236}">
                <a16:creationId xmlns:a16="http://schemas.microsoft.com/office/drawing/2014/main" id="{6CE2CFE5-958F-EB8C-323C-27111A66788C}"/>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Model performance</a:t>
            </a:r>
          </a:p>
        </p:txBody>
      </p:sp>
      <p:grpSp>
        <p:nvGrpSpPr>
          <p:cNvPr id="30" name="Group 29">
            <a:extLst>
              <a:ext uri="{FF2B5EF4-FFF2-40B4-BE49-F238E27FC236}">
                <a16:creationId xmlns:a16="http://schemas.microsoft.com/office/drawing/2014/main" id="{5AE76E70-95ED-CCDD-F440-3A503F85D0C6}"/>
              </a:ext>
            </a:extLst>
          </p:cNvPr>
          <p:cNvGrpSpPr/>
          <p:nvPr/>
        </p:nvGrpSpPr>
        <p:grpSpPr>
          <a:xfrm>
            <a:off x="8357616" y="2935224"/>
            <a:ext cx="3245575" cy="2357133"/>
            <a:chOff x="8360637" y="2932788"/>
            <a:chExt cx="3245575" cy="2357133"/>
          </a:xfrm>
        </p:grpSpPr>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FB3FE35D-3439-2DF8-5A60-5D23C093684F}"/>
                    </a:ext>
                  </a:extLst>
                </p:cNvPr>
                <p:cNvSpPr txBox="1">
                  <a:spLocks/>
                </p:cNvSpPr>
                <p:nvPr/>
              </p:nvSpPr>
              <p:spPr>
                <a:xfrm>
                  <a:off x="8360637" y="3542387"/>
                  <a:ext cx="1400726"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sSup>
                        <m:sSupPr>
                          <m:ctrlPr>
                            <a:rPr lang="en-US" sz="1600" b="1" i="1" smtClean="0">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ctrlPr>
                        </m:sSupPr>
                        <m:e>
                          <m:r>
                            <a:rPr lang="en-US" sz="1600" b="1" i="1" smtClean="0">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t>𝑹</m:t>
                          </m:r>
                        </m:e>
                        <m:sup>
                          <m:r>
                            <a:rPr lang="en-US" sz="1600" b="1" i="1" smtClean="0">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t>𝟐</m:t>
                          </m:r>
                        </m:sup>
                      </m:sSup>
                    </m:oMath>
                  </a14:m>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 score</a:t>
                  </a:r>
                </a:p>
              </p:txBody>
            </p:sp>
          </mc:Choice>
          <mc:Fallback xmlns="">
            <p:sp>
              <p:nvSpPr>
                <p:cNvPr id="31" name="Content Placeholder 2">
                  <a:extLst>
                    <a:ext uri="{FF2B5EF4-FFF2-40B4-BE49-F238E27FC236}">
                      <a16:creationId xmlns:a16="http://schemas.microsoft.com/office/drawing/2014/main" id="{FB3FE35D-3439-2DF8-5A60-5D23C093684F}"/>
                    </a:ext>
                  </a:extLst>
                </p:cNvPr>
                <p:cNvSpPr txBox="1">
                  <a:spLocks noRot="1" noChangeAspect="1" noMove="1" noResize="1" noEditPoints="1" noAdjustHandles="1" noChangeArrowheads="1" noChangeShapeType="1" noTextEdit="1"/>
                </p:cNvSpPr>
                <p:nvPr/>
              </p:nvSpPr>
              <p:spPr>
                <a:xfrm>
                  <a:off x="8360637" y="3542387"/>
                  <a:ext cx="1400726" cy="492774"/>
                </a:xfrm>
                <a:prstGeom prst="rect">
                  <a:avLst/>
                </a:prstGeom>
                <a:blipFill>
                  <a:blip r:embed="rId4"/>
                  <a:stretch>
                    <a:fillRect/>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2454C6D3-9353-C0F0-C1B0-C4710CF6A96A}"/>
                </a:ext>
              </a:extLst>
            </p:cNvPr>
            <p:cNvSpPr txBox="1">
              <a:spLocks/>
            </p:cNvSpPr>
            <p:nvPr/>
          </p:nvSpPr>
          <p:spPr>
            <a:xfrm>
              <a:off x="8669553" y="4169767"/>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MSE</a:t>
              </a:r>
            </a:p>
          </p:txBody>
        </p:sp>
        <p:sp>
          <p:nvSpPr>
            <p:cNvPr id="34" name="Content Placeholder 2">
              <a:extLst>
                <a:ext uri="{FF2B5EF4-FFF2-40B4-BE49-F238E27FC236}">
                  <a16:creationId xmlns:a16="http://schemas.microsoft.com/office/drawing/2014/main" id="{6FED2F6D-2020-54F3-043F-9333B24BAB7B}"/>
                </a:ext>
              </a:extLst>
            </p:cNvPr>
            <p:cNvSpPr txBox="1">
              <a:spLocks/>
            </p:cNvSpPr>
            <p:nvPr/>
          </p:nvSpPr>
          <p:spPr>
            <a:xfrm>
              <a:off x="8669553" y="4797147"/>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MAE</a:t>
              </a:r>
            </a:p>
          </p:txBody>
        </p:sp>
        <p:cxnSp>
          <p:nvCxnSpPr>
            <p:cNvPr id="35" name="Straight Connector 34">
              <a:extLst>
                <a:ext uri="{FF2B5EF4-FFF2-40B4-BE49-F238E27FC236}">
                  <a16:creationId xmlns:a16="http://schemas.microsoft.com/office/drawing/2014/main" id="{0895EB17-FAB5-DE00-048A-A51F0B41C7D6}"/>
                </a:ext>
              </a:extLst>
            </p:cNvPr>
            <p:cNvCxnSpPr>
              <a:cxnSpLocks/>
            </p:cNvCxnSpPr>
            <p:nvPr/>
          </p:nvCxnSpPr>
          <p:spPr>
            <a:xfrm>
              <a:off x="8442571" y="4696100"/>
              <a:ext cx="26639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A7601B80-6B32-3061-7042-88C19FAE839E}"/>
                </a:ext>
              </a:extLst>
            </p:cNvPr>
            <p:cNvSpPr txBox="1">
              <a:spLocks/>
            </p:cNvSpPr>
            <p:nvPr/>
          </p:nvSpPr>
          <p:spPr>
            <a:xfrm>
              <a:off x="9343655" y="3544718"/>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83.31 %</a:t>
              </a:r>
            </a:p>
          </p:txBody>
        </p:sp>
        <p:sp>
          <p:nvSpPr>
            <p:cNvPr id="37" name="Content Placeholder 2">
              <a:extLst>
                <a:ext uri="{FF2B5EF4-FFF2-40B4-BE49-F238E27FC236}">
                  <a16:creationId xmlns:a16="http://schemas.microsoft.com/office/drawing/2014/main" id="{62E82EBE-A80A-9EBC-67A6-8C07C2705553}"/>
                </a:ext>
              </a:extLst>
            </p:cNvPr>
            <p:cNvSpPr txBox="1">
              <a:spLocks/>
            </p:cNvSpPr>
            <p:nvPr/>
          </p:nvSpPr>
          <p:spPr>
            <a:xfrm>
              <a:off x="9343655" y="4170933"/>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46,202,202</a:t>
              </a:r>
            </a:p>
          </p:txBody>
        </p:sp>
        <p:sp>
          <p:nvSpPr>
            <p:cNvPr id="38" name="Content Placeholder 2">
              <a:extLst>
                <a:ext uri="{FF2B5EF4-FFF2-40B4-BE49-F238E27FC236}">
                  <a16:creationId xmlns:a16="http://schemas.microsoft.com/office/drawing/2014/main" id="{12C5C048-A656-43BC-205B-D0133B2C2FFA}"/>
                </a:ext>
              </a:extLst>
            </p:cNvPr>
            <p:cNvSpPr txBox="1">
              <a:spLocks/>
            </p:cNvSpPr>
            <p:nvPr/>
          </p:nvSpPr>
          <p:spPr>
            <a:xfrm>
              <a:off x="9343655" y="4797147"/>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3443.15</a:t>
              </a:r>
            </a:p>
          </p:txBody>
        </p:sp>
        <p:cxnSp>
          <p:nvCxnSpPr>
            <p:cNvPr id="39" name="Straight Connector 38">
              <a:extLst>
                <a:ext uri="{FF2B5EF4-FFF2-40B4-BE49-F238E27FC236}">
                  <a16:creationId xmlns:a16="http://schemas.microsoft.com/office/drawing/2014/main" id="{76480F31-789B-4B0C-FEB0-1109FA7AEB66}"/>
                </a:ext>
              </a:extLst>
            </p:cNvPr>
            <p:cNvCxnSpPr>
              <a:cxnSpLocks/>
            </p:cNvCxnSpPr>
            <p:nvPr/>
          </p:nvCxnSpPr>
          <p:spPr>
            <a:xfrm>
              <a:off x="8442571" y="4086500"/>
              <a:ext cx="26639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Subtitle 2">
              <a:extLst>
                <a:ext uri="{FF2B5EF4-FFF2-40B4-BE49-F238E27FC236}">
                  <a16:creationId xmlns:a16="http://schemas.microsoft.com/office/drawing/2014/main" id="{EEC559FB-821C-CCE8-9A4E-1F870B4ED99E}"/>
                </a:ext>
              </a:extLst>
            </p:cNvPr>
            <p:cNvSpPr txBox="1">
              <a:spLocks/>
            </p:cNvSpPr>
            <p:nvPr/>
          </p:nvSpPr>
          <p:spPr>
            <a:xfrm>
              <a:off x="8442572" y="2932788"/>
              <a:ext cx="2663998" cy="423310"/>
            </a:xfrm>
            <a:prstGeom prst="rect">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Polynomial Regression</a:t>
              </a:r>
            </a:p>
          </p:txBody>
        </p:sp>
      </p:grpSp>
    </p:spTree>
    <p:extLst>
      <p:ext uri="{BB962C8B-B14F-4D97-AF65-F5344CB8AC3E}">
        <p14:creationId xmlns:p14="http://schemas.microsoft.com/office/powerpoint/2010/main" val="2206834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3E9D92-A76A-BBF4-9287-11E571FB5D69}"/>
              </a:ext>
            </a:extLst>
          </p:cNvPr>
          <p:cNvSpPr txBox="1">
            <a:spLocks/>
          </p:cNvSpPr>
          <p:nvPr/>
        </p:nvSpPr>
        <p:spPr>
          <a:xfrm>
            <a:off x="799264" y="1756252"/>
            <a:ext cx="580017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altLang="ko-KR"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300 estimators &amp; required sample to split = 4</a:t>
            </a:r>
            <a:endParaRPr lang="en-US"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3" name="Title 1">
            <a:extLst>
              <a:ext uri="{FF2B5EF4-FFF2-40B4-BE49-F238E27FC236}">
                <a16:creationId xmlns:a16="http://schemas.microsoft.com/office/drawing/2014/main" id="{75481FF1-6151-F299-F438-4CDC343BCD0F}"/>
              </a:ext>
            </a:extLst>
          </p:cNvPr>
          <p:cNvSpPr txBox="1">
            <a:spLocks/>
          </p:cNvSpPr>
          <p:nvPr/>
        </p:nvSpPr>
        <p:spPr>
          <a:xfrm>
            <a:off x="734935" y="609804"/>
            <a:ext cx="168485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spc="-10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Results</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4" name="Rectangle 33">
            <a:extLst>
              <a:ext uri="{FF2B5EF4-FFF2-40B4-BE49-F238E27FC236}">
                <a16:creationId xmlns:a16="http://schemas.microsoft.com/office/drawing/2014/main" id="{98C33AEB-BB57-76F0-425F-0B6F6DB1068D}"/>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Title 1">
            <a:extLst>
              <a:ext uri="{FF2B5EF4-FFF2-40B4-BE49-F238E27FC236}">
                <a16:creationId xmlns:a16="http://schemas.microsoft.com/office/drawing/2014/main" id="{5405E879-9762-BB3B-5AD1-2871B006001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Model performance</a:t>
            </a:r>
          </a:p>
        </p:txBody>
      </p:sp>
      <p:pic>
        <p:nvPicPr>
          <p:cNvPr id="2052" name="Picture 4">
            <a:extLst>
              <a:ext uri="{FF2B5EF4-FFF2-40B4-BE49-F238E27FC236}">
                <a16:creationId xmlns:a16="http://schemas.microsoft.com/office/drawing/2014/main" id="{8B261DAD-BB44-3ED8-4016-BB67B5F44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296" y="2313432"/>
            <a:ext cx="6462533" cy="3383280"/>
          </a:xfrm>
          <a:prstGeom prst="rect">
            <a:avLst/>
          </a:prstGeom>
          <a:solidFill>
            <a:schemeClr val="bg1"/>
          </a:solidFill>
        </p:spPr>
      </p:pic>
      <p:grpSp>
        <p:nvGrpSpPr>
          <p:cNvPr id="39" name="Group 38">
            <a:extLst>
              <a:ext uri="{FF2B5EF4-FFF2-40B4-BE49-F238E27FC236}">
                <a16:creationId xmlns:a16="http://schemas.microsoft.com/office/drawing/2014/main" id="{958AA972-07B5-52AD-891E-80EC5F58A7CE}"/>
              </a:ext>
            </a:extLst>
          </p:cNvPr>
          <p:cNvGrpSpPr/>
          <p:nvPr/>
        </p:nvGrpSpPr>
        <p:grpSpPr>
          <a:xfrm>
            <a:off x="8357616" y="2935224"/>
            <a:ext cx="3245575" cy="2357133"/>
            <a:chOff x="8360637" y="2932788"/>
            <a:chExt cx="3245575" cy="2357133"/>
          </a:xfrm>
        </p:grpSpPr>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E0A944EF-2192-CA6C-764B-3BEF270E74E6}"/>
                    </a:ext>
                  </a:extLst>
                </p:cNvPr>
                <p:cNvSpPr txBox="1">
                  <a:spLocks/>
                </p:cNvSpPr>
                <p:nvPr/>
              </p:nvSpPr>
              <p:spPr>
                <a:xfrm>
                  <a:off x="8360637" y="3542387"/>
                  <a:ext cx="1400726"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sSup>
                        <m:sSupPr>
                          <m:ctrlPr>
                            <a:rPr lang="en-US" sz="1600" b="1" i="1" smtClean="0">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ctrlPr>
                        </m:sSupPr>
                        <m:e>
                          <m:r>
                            <a:rPr lang="en-US" sz="1600" b="1" i="1" smtClean="0">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t>𝑹</m:t>
                          </m:r>
                        </m:e>
                        <m:sup>
                          <m:r>
                            <a:rPr lang="en-US" sz="1600" b="1" i="1" smtClean="0">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t>𝟐</m:t>
                          </m:r>
                        </m:sup>
                      </m:sSup>
                    </m:oMath>
                  </a14:m>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 score</a:t>
                  </a:r>
                </a:p>
              </p:txBody>
            </p:sp>
          </mc:Choice>
          <mc:Fallback xmlns="">
            <p:sp>
              <p:nvSpPr>
                <p:cNvPr id="40" name="Content Placeholder 2">
                  <a:extLst>
                    <a:ext uri="{FF2B5EF4-FFF2-40B4-BE49-F238E27FC236}">
                      <a16:creationId xmlns:a16="http://schemas.microsoft.com/office/drawing/2014/main" id="{E0A944EF-2192-CA6C-764B-3BEF270E74E6}"/>
                    </a:ext>
                  </a:extLst>
                </p:cNvPr>
                <p:cNvSpPr txBox="1">
                  <a:spLocks noRot="1" noChangeAspect="1" noMove="1" noResize="1" noEditPoints="1" noAdjustHandles="1" noChangeArrowheads="1" noChangeShapeType="1" noTextEdit="1"/>
                </p:cNvSpPr>
                <p:nvPr/>
              </p:nvSpPr>
              <p:spPr>
                <a:xfrm>
                  <a:off x="8360637" y="3542387"/>
                  <a:ext cx="1400726" cy="492774"/>
                </a:xfrm>
                <a:prstGeom prst="rect">
                  <a:avLst/>
                </a:prstGeom>
                <a:blipFill>
                  <a:blip r:embed="rId4"/>
                  <a:stretch>
                    <a:fillRect/>
                  </a:stretch>
                </a:blipFill>
              </p:spPr>
              <p:txBody>
                <a:bodyPr/>
                <a:lstStyle/>
                <a:p>
                  <a:r>
                    <a:rPr lang="en-US">
                      <a:noFill/>
                    </a:rPr>
                    <a:t> </a:t>
                  </a:r>
                </a:p>
              </p:txBody>
            </p:sp>
          </mc:Fallback>
        </mc:AlternateContent>
        <p:sp>
          <p:nvSpPr>
            <p:cNvPr id="41" name="Content Placeholder 2">
              <a:extLst>
                <a:ext uri="{FF2B5EF4-FFF2-40B4-BE49-F238E27FC236}">
                  <a16:creationId xmlns:a16="http://schemas.microsoft.com/office/drawing/2014/main" id="{A0C5ADF1-77D3-FB74-EC45-C7DBE897DB2C}"/>
                </a:ext>
              </a:extLst>
            </p:cNvPr>
            <p:cNvSpPr txBox="1">
              <a:spLocks/>
            </p:cNvSpPr>
            <p:nvPr/>
          </p:nvSpPr>
          <p:spPr>
            <a:xfrm>
              <a:off x="8669553" y="4169767"/>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MSE</a:t>
              </a:r>
            </a:p>
          </p:txBody>
        </p:sp>
        <p:sp>
          <p:nvSpPr>
            <p:cNvPr id="43" name="Content Placeholder 2">
              <a:extLst>
                <a:ext uri="{FF2B5EF4-FFF2-40B4-BE49-F238E27FC236}">
                  <a16:creationId xmlns:a16="http://schemas.microsoft.com/office/drawing/2014/main" id="{36D51D89-C2BC-98EC-D90A-3BA8CEEECE9C}"/>
                </a:ext>
              </a:extLst>
            </p:cNvPr>
            <p:cNvSpPr txBox="1">
              <a:spLocks/>
            </p:cNvSpPr>
            <p:nvPr/>
          </p:nvSpPr>
          <p:spPr>
            <a:xfrm>
              <a:off x="8669553" y="4797147"/>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MAE</a:t>
              </a:r>
            </a:p>
          </p:txBody>
        </p:sp>
        <p:cxnSp>
          <p:nvCxnSpPr>
            <p:cNvPr id="44" name="Straight Connector 43">
              <a:extLst>
                <a:ext uri="{FF2B5EF4-FFF2-40B4-BE49-F238E27FC236}">
                  <a16:creationId xmlns:a16="http://schemas.microsoft.com/office/drawing/2014/main" id="{9316B56E-19DA-0739-EAF5-A24975F2D7B7}"/>
                </a:ext>
              </a:extLst>
            </p:cNvPr>
            <p:cNvCxnSpPr>
              <a:cxnSpLocks/>
            </p:cNvCxnSpPr>
            <p:nvPr/>
          </p:nvCxnSpPr>
          <p:spPr>
            <a:xfrm>
              <a:off x="8442571" y="4696100"/>
              <a:ext cx="26639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2C0D15B2-3676-D72B-0287-286267EE3F82}"/>
                </a:ext>
              </a:extLst>
            </p:cNvPr>
            <p:cNvSpPr txBox="1">
              <a:spLocks/>
            </p:cNvSpPr>
            <p:nvPr/>
          </p:nvSpPr>
          <p:spPr>
            <a:xfrm>
              <a:off x="9343655" y="3544718"/>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89.24 % </a:t>
              </a:r>
            </a:p>
          </p:txBody>
        </p:sp>
        <p:sp>
          <p:nvSpPr>
            <p:cNvPr id="47" name="Content Placeholder 2">
              <a:extLst>
                <a:ext uri="{FF2B5EF4-FFF2-40B4-BE49-F238E27FC236}">
                  <a16:creationId xmlns:a16="http://schemas.microsoft.com/office/drawing/2014/main" id="{419B73D8-E28A-F013-DED2-614249559BAE}"/>
                </a:ext>
              </a:extLst>
            </p:cNvPr>
            <p:cNvSpPr txBox="1">
              <a:spLocks/>
            </p:cNvSpPr>
            <p:nvPr/>
          </p:nvSpPr>
          <p:spPr>
            <a:xfrm>
              <a:off x="9343655" y="4170933"/>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29,780,137</a:t>
              </a:r>
            </a:p>
          </p:txBody>
        </p:sp>
        <p:sp>
          <p:nvSpPr>
            <p:cNvPr id="48" name="Content Placeholder 2">
              <a:extLst>
                <a:ext uri="{FF2B5EF4-FFF2-40B4-BE49-F238E27FC236}">
                  <a16:creationId xmlns:a16="http://schemas.microsoft.com/office/drawing/2014/main" id="{E4F782F6-AC99-FE3D-E5C8-AA1B4DB0632D}"/>
                </a:ext>
              </a:extLst>
            </p:cNvPr>
            <p:cNvSpPr txBox="1">
              <a:spLocks/>
            </p:cNvSpPr>
            <p:nvPr/>
          </p:nvSpPr>
          <p:spPr>
            <a:xfrm>
              <a:off x="9343655" y="4797147"/>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2724.70</a:t>
              </a:r>
            </a:p>
          </p:txBody>
        </p:sp>
        <p:cxnSp>
          <p:nvCxnSpPr>
            <p:cNvPr id="49" name="Straight Connector 48">
              <a:extLst>
                <a:ext uri="{FF2B5EF4-FFF2-40B4-BE49-F238E27FC236}">
                  <a16:creationId xmlns:a16="http://schemas.microsoft.com/office/drawing/2014/main" id="{6CB47DEB-6B99-135B-5277-B04B7B756EDA}"/>
                </a:ext>
              </a:extLst>
            </p:cNvPr>
            <p:cNvCxnSpPr>
              <a:cxnSpLocks/>
            </p:cNvCxnSpPr>
            <p:nvPr/>
          </p:nvCxnSpPr>
          <p:spPr>
            <a:xfrm>
              <a:off x="8442571" y="4086500"/>
              <a:ext cx="26639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Subtitle 2">
              <a:extLst>
                <a:ext uri="{FF2B5EF4-FFF2-40B4-BE49-F238E27FC236}">
                  <a16:creationId xmlns:a16="http://schemas.microsoft.com/office/drawing/2014/main" id="{266687A3-1CAB-1911-EB9F-820A5184689D}"/>
                </a:ext>
              </a:extLst>
            </p:cNvPr>
            <p:cNvSpPr txBox="1">
              <a:spLocks/>
            </p:cNvSpPr>
            <p:nvPr/>
          </p:nvSpPr>
          <p:spPr>
            <a:xfrm>
              <a:off x="8442572" y="2932788"/>
              <a:ext cx="2663998" cy="423310"/>
            </a:xfrm>
            <a:prstGeom prst="rect">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Random Forest</a:t>
              </a:r>
            </a:p>
          </p:txBody>
        </p:sp>
      </p:grpSp>
    </p:spTree>
    <p:extLst>
      <p:ext uri="{BB962C8B-B14F-4D97-AF65-F5344CB8AC3E}">
        <p14:creationId xmlns:p14="http://schemas.microsoft.com/office/powerpoint/2010/main" val="1690847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A55B4-99F5-CA7F-4180-C32C6358E7EF}"/>
              </a:ext>
            </a:extLst>
          </p:cNvPr>
          <p:cNvPicPr>
            <a:picLocks noChangeAspect="1"/>
          </p:cNvPicPr>
          <p:nvPr/>
        </p:nvPicPr>
        <p:blipFill>
          <a:blip r:embed="rId3"/>
          <a:stretch>
            <a:fillRect/>
          </a:stretch>
        </p:blipFill>
        <p:spPr>
          <a:xfrm>
            <a:off x="1225296" y="2313432"/>
            <a:ext cx="6473952" cy="3280923"/>
          </a:xfrm>
          <a:prstGeom prst="rect">
            <a:avLst/>
          </a:prstGeom>
          <a:solidFill>
            <a:schemeClr val="bg1"/>
          </a:solidFill>
        </p:spPr>
      </p:pic>
      <p:sp>
        <p:nvSpPr>
          <p:cNvPr id="32" name="Title 1">
            <a:extLst>
              <a:ext uri="{FF2B5EF4-FFF2-40B4-BE49-F238E27FC236}">
                <a16:creationId xmlns:a16="http://schemas.microsoft.com/office/drawing/2014/main" id="{3EEE1C0E-6A05-B99C-FA66-CB33C3B3EDA3}"/>
              </a:ext>
            </a:extLst>
          </p:cNvPr>
          <p:cNvSpPr txBox="1">
            <a:spLocks/>
          </p:cNvSpPr>
          <p:nvPr/>
        </p:nvSpPr>
        <p:spPr>
          <a:xfrm>
            <a:off x="734935" y="609804"/>
            <a:ext cx="168485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spc="-10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Results</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3" name="Rectangle 32">
            <a:extLst>
              <a:ext uri="{FF2B5EF4-FFF2-40B4-BE49-F238E27FC236}">
                <a16:creationId xmlns:a16="http://schemas.microsoft.com/office/drawing/2014/main" id="{7A725989-5DA1-8FC4-0B7B-B6FA154562D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Title 1">
            <a:extLst>
              <a:ext uri="{FF2B5EF4-FFF2-40B4-BE49-F238E27FC236}">
                <a16:creationId xmlns:a16="http://schemas.microsoft.com/office/drawing/2014/main" id="{345FB38C-C863-E7A3-37F8-7BA2C25A24AE}"/>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Model performance</a:t>
            </a:r>
          </a:p>
        </p:txBody>
      </p:sp>
      <p:grpSp>
        <p:nvGrpSpPr>
          <p:cNvPr id="35" name="Group 34">
            <a:extLst>
              <a:ext uri="{FF2B5EF4-FFF2-40B4-BE49-F238E27FC236}">
                <a16:creationId xmlns:a16="http://schemas.microsoft.com/office/drawing/2014/main" id="{81406AE4-9DCD-A963-A98B-5F59ACCE3660}"/>
              </a:ext>
            </a:extLst>
          </p:cNvPr>
          <p:cNvGrpSpPr/>
          <p:nvPr/>
        </p:nvGrpSpPr>
        <p:grpSpPr>
          <a:xfrm>
            <a:off x="8357616" y="2935224"/>
            <a:ext cx="3245575" cy="2357133"/>
            <a:chOff x="8360637" y="2932788"/>
            <a:chExt cx="3245575" cy="2357133"/>
          </a:xfrm>
        </p:grpSpPr>
        <p:sp>
          <p:nvSpPr>
            <p:cNvPr id="36" name="Content Placeholder 2">
              <a:extLst>
                <a:ext uri="{FF2B5EF4-FFF2-40B4-BE49-F238E27FC236}">
                  <a16:creationId xmlns:a16="http://schemas.microsoft.com/office/drawing/2014/main" id="{06A54C53-C69B-0CD0-720E-A08EA5A576ED}"/>
                </a:ext>
              </a:extLst>
            </p:cNvPr>
            <p:cNvSpPr txBox="1">
              <a:spLocks/>
            </p:cNvSpPr>
            <p:nvPr/>
          </p:nvSpPr>
          <p:spPr>
            <a:xfrm>
              <a:off x="8360637" y="3542387"/>
              <a:ext cx="1400726"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KNN score</a:t>
              </a:r>
            </a:p>
          </p:txBody>
        </p:sp>
        <p:sp>
          <p:nvSpPr>
            <p:cNvPr id="37" name="Content Placeholder 2">
              <a:extLst>
                <a:ext uri="{FF2B5EF4-FFF2-40B4-BE49-F238E27FC236}">
                  <a16:creationId xmlns:a16="http://schemas.microsoft.com/office/drawing/2014/main" id="{379AEB3E-0CFC-607E-F499-D5AA30FE0C34}"/>
                </a:ext>
              </a:extLst>
            </p:cNvPr>
            <p:cNvSpPr txBox="1">
              <a:spLocks/>
            </p:cNvSpPr>
            <p:nvPr/>
          </p:nvSpPr>
          <p:spPr>
            <a:xfrm>
              <a:off x="8669553" y="4169767"/>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MSE</a:t>
              </a:r>
            </a:p>
          </p:txBody>
        </p:sp>
        <p:sp>
          <p:nvSpPr>
            <p:cNvPr id="38" name="Content Placeholder 2">
              <a:extLst>
                <a:ext uri="{FF2B5EF4-FFF2-40B4-BE49-F238E27FC236}">
                  <a16:creationId xmlns:a16="http://schemas.microsoft.com/office/drawing/2014/main" id="{44069975-51EF-49E1-783E-3439958EA0DB}"/>
                </a:ext>
              </a:extLst>
            </p:cNvPr>
            <p:cNvSpPr txBox="1">
              <a:spLocks/>
            </p:cNvSpPr>
            <p:nvPr/>
          </p:nvSpPr>
          <p:spPr>
            <a:xfrm>
              <a:off x="8669553" y="4797147"/>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MAE</a:t>
              </a:r>
            </a:p>
          </p:txBody>
        </p:sp>
        <p:cxnSp>
          <p:nvCxnSpPr>
            <p:cNvPr id="39" name="Straight Connector 38">
              <a:extLst>
                <a:ext uri="{FF2B5EF4-FFF2-40B4-BE49-F238E27FC236}">
                  <a16:creationId xmlns:a16="http://schemas.microsoft.com/office/drawing/2014/main" id="{5602199D-631D-2FF3-7524-4F13DF974925}"/>
                </a:ext>
              </a:extLst>
            </p:cNvPr>
            <p:cNvCxnSpPr>
              <a:cxnSpLocks/>
            </p:cNvCxnSpPr>
            <p:nvPr/>
          </p:nvCxnSpPr>
          <p:spPr>
            <a:xfrm>
              <a:off x="8442571" y="4696100"/>
              <a:ext cx="26639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E189F48E-F1F2-AAB7-BB99-11A6D74E90BE}"/>
                </a:ext>
              </a:extLst>
            </p:cNvPr>
            <p:cNvSpPr txBox="1">
              <a:spLocks/>
            </p:cNvSpPr>
            <p:nvPr/>
          </p:nvSpPr>
          <p:spPr>
            <a:xfrm>
              <a:off x="9343655" y="3544718"/>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ko-KR"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81.38</a:t>
              </a:r>
              <a:r>
                <a:rPr lang="ko-KR" alt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41" name="Content Placeholder 2">
              <a:extLst>
                <a:ext uri="{FF2B5EF4-FFF2-40B4-BE49-F238E27FC236}">
                  <a16:creationId xmlns:a16="http://schemas.microsoft.com/office/drawing/2014/main" id="{79301CF0-F1FE-14C4-AED3-49F3067B47EB}"/>
                </a:ext>
              </a:extLst>
            </p:cNvPr>
            <p:cNvSpPr txBox="1">
              <a:spLocks/>
            </p:cNvSpPr>
            <p:nvPr/>
          </p:nvSpPr>
          <p:spPr>
            <a:xfrm>
              <a:off x="9343655" y="4170933"/>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ko-KR"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51,542,118</a:t>
              </a: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3" name="Content Placeholder 2">
              <a:extLst>
                <a:ext uri="{FF2B5EF4-FFF2-40B4-BE49-F238E27FC236}">
                  <a16:creationId xmlns:a16="http://schemas.microsoft.com/office/drawing/2014/main" id="{D50BA450-ADDA-BD79-6B0B-13D950861E8D}"/>
                </a:ext>
              </a:extLst>
            </p:cNvPr>
            <p:cNvSpPr txBox="1">
              <a:spLocks/>
            </p:cNvSpPr>
            <p:nvPr/>
          </p:nvSpPr>
          <p:spPr>
            <a:xfrm>
              <a:off x="9343655" y="4797147"/>
              <a:ext cx="2262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ko-KR"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3843.28</a:t>
              </a: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44" name="Straight Connector 43">
              <a:extLst>
                <a:ext uri="{FF2B5EF4-FFF2-40B4-BE49-F238E27FC236}">
                  <a16:creationId xmlns:a16="http://schemas.microsoft.com/office/drawing/2014/main" id="{DF6DB442-46FE-674D-ED38-9D057749F83B}"/>
                </a:ext>
              </a:extLst>
            </p:cNvPr>
            <p:cNvCxnSpPr>
              <a:cxnSpLocks/>
            </p:cNvCxnSpPr>
            <p:nvPr/>
          </p:nvCxnSpPr>
          <p:spPr>
            <a:xfrm>
              <a:off x="8442571" y="4086500"/>
              <a:ext cx="26639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Subtitle 2">
              <a:extLst>
                <a:ext uri="{FF2B5EF4-FFF2-40B4-BE49-F238E27FC236}">
                  <a16:creationId xmlns:a16="http://schemas.microsoft.com/office/drawing/2014/main" id="{90996BF1-E4D5-857E-012B-43C93D82A876}"/>
                </a:ext>
              </a:extLst>
            </p:cNvPr>
            <p:cNvSpPr txBox="1">
              <a:spLocks/>
            </p:cNvSpPr>
            <p:nvPr/>
          </p:nvSpPr>
          <p:spPr>
            <a:xfrm>
              <a:off x="8442572" y="2932788"/>
              <a:ext cx="2663998" cy="423310"/>
            </a:xfrm>
            <a:prstGeom prst="rect">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K-Nearest Neighbors</a:t>
              </a:r>
            </a:p>
          </p:txBody>
        </p:sp>
      </p:grpSp>
      <p:sp>
        <p:nvSpPr>
          <p:cNvPr id="47" name="Title 1">
            <a:extLst>
              <a:ext uri="{FF2B5EF4-FFF2-40B4-BE49-F238E27FC236}">
                <a16:creationId xmlns:a16="http://schemas.microsoft.com/office/drawing/2014/main" id="{88AB10E4-5255-7201-C6F3-D437BD09BFD5}"/>
              </a:ext>
            </a:extLst>
          </p:cNvPr>
          <p:cNvSpPr txBox="1">
            <a:spLocks/>
          </p:cNvSpPr>
          <p:nvPr/>
        </p:nvSpPr>
        <p:spPr>
          <a:xfrm>
            <a:off x="799264" y="1756252"/>
            <a:ext cx="580017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altLang="ko-KR"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The best K-value = 8</a:t>
            </a:r>
            <a:endParaRPr lang="en-US"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Oval 1">
            <a:extLst>
              <a:ext uri="{FF2B5EF4-FFF2-40B4-BE49-F238E27FC236}">
                <a16:creationId xmlns:a16="http://schemas.microsoft.com/office/drawing/2014/main" id="{F691D8A7-162E-42E1-10A3-704F80A779D4}"/>
              </a:ext>
            </a:extLst>
          </p:cNvPr>
          <p:cNvSpPr/>
          <p:nvPr/>
        </p:nvSpPr>
        <p:spPr>
          <a:xfrm>
            <a:off x="2482074" y="5045970"/>
            <a:ext cx="345532" cy="345532"/>
          </a:xfrm>
          <a:prstGeom prst="ellipse">
            <a:avLst/>
          </a:prstGeom>
          <a:solidFill>
            <a:schemeClr val="accent4">
              <a:lumMod val="40000"/>
              <a:lumOff val="60000"/>
              <a:alpha val="7251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80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B5D93F3B-B30A-1E67-4F69-B49722D7BD0D}"/>
              </a:ext>
            </a:extLst>
          </p:cNvPr>
          <p:cNvSpPr txBox="1">
            <a:spLocks/>
          </p:cNvSpPr>
          <p:nvPr/>
        </p:nvSpPr>
        <p:spPr>
          <a:xfrm>
            <a:off x="734935" y="609804"/>
            <a:ext cx="168485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spc="-10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Results</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307858AA-E2C1-DFC0-615B-053DFC551442}"/>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Title 1">
            <a:extLst>
              <a:ext uri="{FF2B5EF4-FFF2-40B4-BE49-F238E27FC236}">
                <a16:creationId xmlns:a16="http://schemas.microsoft.com/office/drawing/2014/main" id="{32A0B61F-C224-DA7F-3009-DC67054A0347}"/>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Model performance</a:t>
            </a:r>
          </a:p>
        </p:txBody>
      </p:sp>
      <p:sp>
        <p:nvSpPr>
          <p:cNvPr id="26" name="Rectangle 25">
            <a:extLst>
              <a:ext uri="{FF2B5EF4-FFF2-40B4-BE49-F238E27FC236}">
                <a16:creationId xmlns:a16="http://schemas.microsoft.com/office/drawing/2014/main" id="{669879C8-C1A2-F2EF-1B98-CEEC7E1CF04B}"/>
              </a:ext>
            </a:extLst>
          </p:cNvPr>
          <p:cNvSpPr/>
          <p:nvPr/>
        </p:nvSpPr>
        <p:spPr>
          <a:xfrm>
            <a:off x="2134275" y="4092948"/>
            <a:ext cx="7817937" cy="721940"/>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0ED777F-9DEB-EDAC-14A2-4A488F85B12A}"/>
              </a:ext>
            </a:extLst>
          </p:cNvPr>
          <p:cNvGrpSpPr/>
          <p:nvPr/>
        </p:nvGrpSpPr>
        <p:grpSpPr>
          <a:xfrm>
            <a:off x="2239788" y="2144578"/>
            <a:ext cx="7712424" cy="3454720"/>
            <a:chOff x="1324196" y="2146975"/>
            <a:chExt cx="7712424" cy="3454720"/>
          </a:xfrm>
        </p:grpSpPr>
        <p:sp>
          <p:nvSpPr>
            <p:cNvPr id="14" name="Subtitle 2">
              <a:extLst>
                <a:ext uri="{FF2B5EF4-FFF2-40B4-BE49-F238E27FC236}">
                  <a16:creationId xmlns:a16="http://schemas.microsoft.com/office/drawing/2014/main" id="{B09FBCA9-4387-1124-6B6D-D1D423718143}"/>
                </a:ext>
              </a:extLst>
            </p:cNvPr>
            <p:cNvSpPr txBox="1">
              <a:spLocks/>
            </p:cNvSpPr>
            <p:nvPr/>
          </p:nvSpPr>
          <p:spPr>
            <a:xfrm>
              <a:off x="1324196" y="4229759"/>
              <a:ext cx="2057093" cy="423310"/>
            </a:xfrm>
            <a:prstGeom prst="rect">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Random Forest</a:t>
              </a:r>
            </a:p>
          </p:txBody>
        </p:sp>
        <p:sp>
          <p:nvSpPr>
            <p:cNvPr id="35" name="Subtitle 2">
              <a:extLst>
                <a:ext uri="{FF2B5EF4-FFF2-40B4-BE49-F238E27FC236}">
                  <a16:creationId xmlns:a16="http://schemas.microsoft.com/office/drawing/2014/main" id="{5AAE3004-8982-0707-AC1A-E2155257E4AD}"/>
                </a:ext>
              </a:extLst>
            </p:cNvPr>
            <p:cNvSpPr txBox="1">
              <a:spLocks/>
            </p:cNvSpPr>
            <p:nvPr/>
          </p:nvSpPr>
          <p:spPr>
            <a:xfrm>
              <a:off x="1324197" y="2838429"/>
              <a:ext cx="2057093" cy="423310"/>
            </a:xfrm>
            <a:prstGeom prst="rect">
              <a:avLst/>
            </a:prstGeom>
            <a:solidFill>
              <a:schemeClr val="tx1">
                <a:lumMod val="75000"/>
                <a:lumOff val="2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Linear Regression</a:t>
              </a:r>
            </a:p>
          </p:txBody>
        </p:sp>
        <p:sp>
          <p:nvSpPr>
            <p:cNvPr id="36" name="Subtitle 2">
              <a:extLst>
                <a:ext uri="{FF2B5EF4-FFF2-40B4-BE49-F238E27FC236}">
                  <a16:creationId xmlns:a16="http://schemas.microsoft.com/office/drawing/2014/main" id="{5858B5E0-B255-0E42-C503-9DC28BF81518}"/>
                </a:ext>
              </a:extLst>
            </p:cNvPr>
            <p:cNvSpPr txBox="1">
              <a:spLocks/>
            </p:cNvSpPr>
            <p:nvPr/>
          </p:nvSpPr>
          <p:spPr>
            <a:xfrm>
              <a:off x="1324197" y="3534094"/>
              <a:ext cx="2057093" cy="423310"/>
            </a:xfrm>
            <a:prstGeom prst="rect">
              <a:avLst/>
            </a:prstGeom>
            <a:solidFill>
              <a:schemeClr val="tx1">
                <a:lumMod val="75000"/>
                <a:lumOff val="2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Polynomial Regression</a:t>
              </a:r>
            </a:p>
          </p:txBody>
        </p:sp>
        <p:sp>
          <p:nvSpPr>
            <p:cNvPr id="37" name="Subtitle 2">
              <a:extLst>
                <a:ext uri="{FF2B5EF4-FFF2-40B4-BE49-F238E27FC236}">
                  <a16:creationId xmlns:a16="http://schemas.microsoft.com/office/drawing/2014/main" id="{032512E7-05FF-EA3A-464A-79CD56FDBD42}"/>
                </a:ext>
              </a:extLst>
            </p:cNvPr>
            <p:cNvSpPr txBox="1">
              <a:spLocks/>
            </p:cNvSpPr>
            <p:nvPr/>
          </p:nvSpPr>
          <p:spPr>
            <a:xfrm>
              <a:off x="1324196" y="4925425"/>
              <a:ext cx="2057093" cy="423310"/>
            </a:xfrm>
            <a:prstGeom prst="rect">
              <a:avLst/>
            </a:prstGeom>
            <a:solidFill>
              <a:schemeClr val="tx1">
                <a:lumMod val="75000"/>
                <a:lumOff val="2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KNN</a:t>
              </a:r>
            </a:p>
          </p:txBody>
        </p:sp>
        <p:sp>
          <p:nvSpPr>
            <p:cNvPr id="39" name="Content Placeholder 2">
              <a:extLst>
                <a:ext uri="{FF2B5EF4-FFF2-40B4-BE49-F238E27FC236}">
                  <a16:creationId xmlns:a16="http://schemas.microsoft.com/office/drawing/2014/main" id="{2012BB2B-7435-D139-FE26-7C9C33D889DF}"/>
                </a:ext>
              </a:extLst>
            </p:cNvPr>
            <p:cNvSpPr txBox="1">
              <a:spLocks/>
            </p:cNvSpPr>
            <p:nvPr/>
          </p:nvSpPr>
          <p:spPr>
            <a:xfrm>
              <a:off x="4037180" y="2768966"/>
              <a:ext cx="134787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78.51%</a:t>
              </a:r>
            </a:p>
          </p:txBody>
        </p:sp>
        <p:sp>
          <p:nvSpPr>
            <p:cNvPr id="40" name="Content Placeholder 2">
              <a:extLst>
                <a:ext uri="{FF2B5EF4-FFF2-40B4-BE49-F238E27FC236}">
                  <a16:creationId xmlns:a16="http://schemas.microsoft.com/office/drawing/2014/main" id="{0BE9F2B9-A4AE-7E97-E4B8-62FEF8639C90}"/>
                </a:ext>
              </a:extLst>
            </p:cNvPr>
            <p:cNvSpPr txBox="1">
              <a:spLocks/>
            </p:cNvSpPr>
            <p:nvPr/>
          </p:nvSpPr>
          <p:spPr>
            <a:xfrm>
              <a:off x="5523228" y="2768966"/>
              <a:ext cx="1721275"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49,588,734</a:t>
              </a:r>
            </a:p>
          </p:txBody>
        </p:sp>
        <p:sp>
          <p:nvSpPr>
            <p:cNvPr id="41" name="Content Placeholder 2">
              <a:extLst>
                <a:ext uri="{FF2B5EF4-FFF2-40B4-BE49-F238E27FC236}">
                  <a16:creationId xmlns:a16="http://schemas.microsoft.com/office/drawing/2014/main" id="{96A98142-7934-1E66-1E43-672F936B85BF}"/>
                </a:ext>
              </a:extLst>
            </p:cNvPr>
            <p:cNvSpPr txBox="1">
              <a:spLocks/>
            </p:cNvSpPr>
            <p:nvPr/>
          </p:nvSpPr>
          <p:spPr>
            <a:xfrm>
              <a:off x="7584607" y="2768966"/>
              <a:ext cx="145201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4154.19</a:t>
              </a:r>
            </a:p>
          </p:txBody>
        </p:sp>
        <p:sp>
          <p:nvSpPr>
            <p:cNvPr id="43" name="Content Placeholder 2">
              <a:extLst>
                <a:ext uri="{FF2B5EF4-FFF2-40B4-BE49-F238E27FC236}">
                  <a16:creationId xmlns:a16="http://schemas.microsoft.com/office/drawing/2014/main" id="{89100FF7-1CFD-33D7-7215-EAEE1F04B5B8}"/>
                </a:ext>
              </a:extLst>
            </p:cNvPr>
            <p:cNvSpPr txBox="1">
              <a:spLocks/>
            </p:cNvSpPr>
            <p:nvPr/>
          </p:nvSpPr>
          <p:spPr>
            <a:xfrm>
              <a:off x="4037180" y="3487785"/>
              <a:ext cx="134787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83.31%</a:t>
              </a:r>
            </a:p>
          </p:txBody>
        </p:sp>
        <p:sp>
          <p:nvSpPr>
            <p:cNvPr id="44" name="Content Placeholder 2">
              <a:extLst>
                <a:ext uri="{FF2B5EF4-FFF2-40B4-BE49-F238E27FC236}">
                  <a16:creationId xmlns:a16="http://schemas.microsoft.com/office/drawing/2014/main" id="{407227D7-7949-4A4A-9B68-18E74E7D823A}"/>
                </a:ext>
              </a:extLst>
            </p:cNvPr>
            <p:cNvSpPr txBox="1">
              <a:spLocks/>
            </p:cNvSpPr>
            <p:nvPr/>
          </p:nvSpPr>
          <p:spPr>
            <a:xfrm>
              <a:off x="5523227" y="3487785"/>
              <a:ext cx="1721275"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46,202,202</a:t>
              </a:r>
            </a:p>
          </p:txBody>
        </p:sp>
        <p:sp>
          <p:nvSpPr>
            <p:cNvPr id="47" name="Content Placeholder 2">
              <a:extLst>
                <a:ext uri="{FF2B5EF4-FFF2-40B4-BE49-F238E27FC236}">
                  <a16:creationId xmlns:a16="http://schemas.microsoft.com/office/drawing/2014/main" id="{C19BA57D-5F45-D8CB-DE44-754F59A7D922}"/>
                </a:ext>
              </a:extLst>
            </p:cNvPr>
            <p:cNvSpPr txBox="1">
              <a:spLocks/>
            </p:cNvSpPr>
            <p:nvPr/>
          </p:nvSpPr>
          <p:spPr>
            <a:xfrm>
              <a:off x="4037180" y="4206604"/>
              <a:ext cx="134787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ko-KR" sz="2000" b="1" dirty="0">
                  <a:solidFill>
                    <a:schemeClr val="accent2">
                      <a:lumMod val="60000"/>
                      <a:lumOff val="40000"/>
                    </a:schemeClr>
                  </a:solidFill>
                  <a:latin typeface="Tahoma" panose="020B0604030504040204" pitchFamily="34" charset="0"/>
                  <a:ea typeface="Tahoma" panose="020B0604030504040204" pitchFamily="34" charset="0"/>
                  <a:cs typeface="Tahoma" panose="020B0604030504040204" pitchFamily="34" charset="0"/>
                </a:rPr>
                <a:t>89.24%</a:t>
              </a:r>
              <a:endParaRPr lang="en-US" sz="2000" b="1" dirty="0">
                <a:solidFill>
                  <a:schemeClr val="accent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8" name="Content Placeholder 2">
              <a:extLst>
                <a:ext uri="{FF2B5EF4-FFF2-40B4-BE49-F238E27FC236}">
                  <a16:creationId xmlns:a16="http://schemas.microsoft.com/office/drawing/2014/main" id="{B7E18041-443D-DAAE-9401-685401704173}"/>
                </a:ext>
              </a:extLst>
            </p:cNvPr>
            <p:cNvSpPr txBox="1">
              <a:spLocks/>
            </p:cNvSpPr>
            <p:nvPr/>
          </p:nvSpPr>
          <p:spPr>
            <a:xfrm>
              <a:off x="5526265" y="4206604"/>
              <a:ext cx="1721275"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ko-KR" sz="2000" b="1" dirty="0">
                  <a:solidFill>
                    <a:schemeClr val="accent2">
                      <a:lumMod val="60000"/>
                      <a:lumOff val="40000"/>
                    </a:schemeClr>
                  </a:solidFill>
                  <a:latin typeface="Tahoma" panose="020B0604030504040204" pitchFamily="34" charset="0"/>
                  <a:ea typeface="Tahoma" panose="020B0604030504040204" pitchFamily="34" charset="0"/>
                  <a:cs typeface="Tahoma" panose="020B0604030504040204" pitchFamily="34" charset="0"/>
                </a:rPr>
                <a:t>29,780,137</a:t>
              </a:r>
              <a:endParaRPr lang="en-US" sz="2000" b="1" dirty="0">
                <a:solidFill>
                  <a:schemeClr val="accent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0" name="Content Placeholder 2">
              <a:extLst>
                <a:ext uri="{FF2B5EF4-FFF2-40B4-BE49-F238E27FC236}">
                  <a16:creationId xmlns:a16="http://schemas.microsoft.com/office/drawing/2014/main" id="{B0108CC5-DDE6-2F80-241B-014A737E82CD}"/>
                </a:ext>
              </a:extLst>
            </p:cNvPr>
            <p:cNvSpPr txBox="1">
              <a:spLocks/>
            </p:cNvSpPr>
            <p:nvPr/>
          </p:nvSpPr>
          <p:spPr>
            <a:xfrm>
              <a:off x="4037180" y="4904976"/>
              <a:ext cx="134787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81.83%</a:t>
              </a:r>
            </a:p>
          </p:txBody>
        </p:sp>
        <p:sp>
          <p:nvSpPr>
            <p:cNvPr id="51" name="Content Placeholder 2">
              <a:extLst>
                <a:ext uri="{FF2B5EF4-FFF2-40B4-BE49-F238E27FC236}">
                  <a16:creationId xmlns:a16="http://schemas.microsoft.com/office/drawing/2014/main" id="{1D879E0A-8A3F-B428-A29A-B81947286660}"/>
                </a:ext>
              </a:extLst>
            </p:cNvPr>
            <p:cNvSpPr txBox="1">
              <a:spLocks/>
            </p:cNvSpPr>
            <p:nvPr/>
          </p:nvSpPr>
          <p:spPr>
            <a:xfrm>
              <a:off x="5523227" y="4925424"/>
              <a:ext cx="1721275"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51,542,118</a:t>
              </a:r>
            </a:p>
          </p:txBody>
        </p:sp>
        <p:sp>
          <p:nvSpPr>
            <p:cNvPr id="53" name="Content Placeholder 2">
              <a:extLst>
                <a:ext uri="{FF2B5EF4-FFF2-40B4-BE49-F238E27FC236}">
                  <a16:creationId xmlns:a16="http://schemas.microsoft.com/office/drawing/2014/main" id="{A1F6DA2D-E5C2-BD17-725C-A367BE5F3E7C}"/>
                </a:ext>
              </a:extLst>
            </p:cNvPr>
            <p:cNvSpPr txBox="1">
              <a:spLocks/>
            </p:cNvSpPr>
            <p:nvPr/>
          </p:nvSpPr>
          <p:spPr>
            <a:xfrm>
              <a:off x="5992419" y="2146975"/>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MSE</a:t>
              </a:r>
            </a:p>
          </p:txBody>
        </p:sp>
        <p:sp>
          <p:nvSpPr>
            <p:cNvPr id="54" name="Content Placeholder 2">
              <a:extLst>
                <a:ext uri="{FF2B5EF4-FFF2-40B4-BE49-F238E27FC236}">
                  <a16:creationId xmlns:a16="http://schemas.microsoft.com/office/drawing/2014/main" id="{A6C4BB30-641D-F500-0BD2-85F7731E3941}"/>
                </a:ext>
              </a:extLst>
            </p:cNvPr>
            <p:cNvSpPr txBox="1">
              <a:spLocks/>
            </p:cNvSpPr>
            <p:nvPr/>
          </p:nvSpPr>
          <p:spPr>
            <a:xfrm>
              <a:off x="7919167" y="2146975"/>
              <a:ext cx="782894"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MAE</a:t>
              </a:r>
            </a:p>
          </p:txBody>
        </p:sp>
        <mc:AlternateContent xmlns:mc="http://schemas.openxmlformats.org/markup-compatibility/2006" xmlns:a14="http://schemas.microsoft.com/office/drawing/2010/main">
          <mc:Choice Requires="a14">
            <p:sp>
              <p:nvSpPr>
                <p:cNvPr id="56" name="Content Placeholder 2">
                  <a:extLst>
                    <a:ext uri="{FF2B5EF4-FFF2-40B4-BE49-F238E27FC236}">
                      <a16:creationId xmlns:a16="http://schemas.microsoft.com/office/drawing/2014/main" id="{68CDC8D1-2547-41DB-083F-EB70BDCBB731}"/>
                    </a:ext>
                  </a:extLst>
                </p:cNvPr>
                <p:cNvSpPr txBox="1">
                  <a:spLocks/>
                </p:cNvSpPr>
                <p:nvPr/>
              </p:nvSpPr>
              <p:spPr>
                <a:xfrm>
                  <a:off x="4109338" y="2146975"/>
                  <a:ext cx="12035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sSup>
                        <m:sSupPr>
                          <m:ctrlPr>
                            <a:rPr lang="en-US" sz="1800" b="1" i="1">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ctrlPr>
                        </m:sSupPr>
                        <m:e>
                          <m:r>
                            <a:rPr lang="en-US" sz="1800" b="1" i="1">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t>𝑹</m:t>
                          </m:r>
                        </m:e>
                        <m:sup>
                          <m:r>
                            <a:rPr lang="en-US" sz="1800" b="1" i="1">
                              <a:solidFill>
                                <a:schemeClr val="bg1">
                                  <a:lumMod val="85000"/>
                                </a:schemeClr>
                              </a:solidFill>
                              <a:latin typeface="Cambria Math" panose="02040503050406030204" pitchFamily="18" charset="0"/>
                              <a:ea typeface="Tahoma" panose="020B0604030504040204" pitchFamily="34" charset="0"/>
                              <a:cs typeface="Tahoma" panose="020B0604030504040204" pitchFamily="34" charset="0"/>
                            </a:rPr>
                            <m:t>𝟐</m:t>
                          </m:r>
                        </m:sup>
                      </m:sSup>
                    </m:oMath>
                  </a14:m>
                  <a:r>
                    <a:rPr lang="en-US" sz="18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 score</a:t>
                  </a:r>
                </a:p>
              </p:txBody>
            </p:sp>
          </mc:Choice>
          <mc:Fallback xmlns="">
            <p:sp>
              <p:nvSpPr>
                <p:cNvPr id="56" name="Content Placeholder 2">
                  <a:extLst>
                    <a:ext uri="{FF2B5EF4-FFF2-40B4-BE49-F238E27FC236}">
                      <a16:creationId xmlns:a16="http://schemas.microsoft.com/office/drawing/2014/main" id="{68CDC8D1-2547-41DB-083F-EB70BDCBB731}"/>
                    </a:ext>
                  </a:extLst>
                </p:cNvPr>
                <p:cNvSpPr txBox="1">
                  <a:spLocks noRot="1" noChangeAspect="1" noMove="1" noResize="1" noEditPoints="1" noAdjustHandles="1" noChangeArrowheads="1" noChangeShapeType="1" noTextEdit="1"/>
                </p:cNvSpPr>
                <p:nvPr/>
              </p:nvSpPr>
              <p:spPr>
                <a:xfrm>
                  <a:off x="4109338" y="2146975"/>
                  <a:ext cx="1203557" cy="492774"/>
                </a:xfrm>
                <a:prstGeom prst="rect">
                  <a:avLst/>
                </a:prstGeom>
                <a:blipFill>
                  <a:blip r:embed="rId3"/>
                  <a:stretch>
                    <a:fillRect r="-1042" b="-5000"/>
                  </a:stretch>
                </a:blipFill>
              </p:spPr>
              <p:txBody>
                <a:bodyPr/>
                <a:lstStyle/>
                <a:p>
                  <a:r>
                    <a:rPr lang="en-US">
                      <a:noFill/>
                    </a:rPr>
                    <a:t> </a:t>
                  </a:r>
                </a:p>
              </p:txBody>
            </p:sp>
          </mc:Fallback>
        </mc:AlternateContent>
        <p:sp>
          <p:nvSpPr>
            <p:cNvPr id="57" name="Content Placeholder 2">
              <a:extLst>
                <a:ext uri="{FF2B5EF4-FFF2-40B4-BE49-F238E27FC236}">
                  <a16:creationId xmlns:a16="http://schemas.microsoft.com/office/drawing/2014/main" id="{FF060D4E-76A3-560D-32AC-B55B97C0C708}"/>
                </a:ext>
              </a:extLst>
            </p:cNvPr>
            <p:cNvSpPr txBox="1">
              <a:spLocks/>
            </p:cNvSpPr>
            <p:nvPr/>
          </p:nvSpPr>
          <p:spPr>
            <a:xfrm>
              <a:off x="7584607" y="3487785"/>
              <a:ext cx="145201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3443.15</a:t>
              </a:r>
            </a:p>
          </p:txBody>
        </p:sp>
        <p:sp>
          <p:nvSpPr>
            <p:cNvPr id="58" name="Content Placeholder 2">
              <a:extLst>
                <a:ext uri="{FF2B5EF4-FFF2-40B4-BE49-F238E27FC236}">
                  <a16:creationId xmlns:a16="http://schemas.microsoft.com/office/drawing/2014/main" id="{FCA56928-41A9-ED1A-49CD-A9782451FDD1}"/>
                </a:ext>
              </a:extLst>
            </p:cNvPr>
            <p:cNvSpPr txBox="1">
              <a:spLocks/>
            </p:cNvSpPr>
            <p:nvPr/>
          </p:nvSpPr>
          <p:spPr>
            <a:xfrm>
              <a:off x="7584607" y="4206604"/>
              <a:ext cx="145201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ko-KR" sz="2000" b="1" dirty="0">
                  <a:solidFill>
                    <a:schemeClr val="accent2">
                      <a:lumMod val="60000"/>
                      <a:lumOff val="40000"/>
                    </a:schemeClr>
                  </a:solidFill>
                  <a:latin typeface="Tahoma" panose="020B0604030504040204" pitchFamily="34" charset="0"/>
                  <a:ea typeface="Tahoma" panose="020B0604030504040204" pitchFamily="34" charset="0"/>
                  <a:cs typeface="Tahoma" panose="020B0604030504040204" pitchFamily="34" charset="0"/>
                </a:rPr>
                <a:t>2724.70</a:t>
              </a:r>
              <a:endParaRPr lang="en-US" sz="2000" b="1" dirty="0">
                <a:solidFill>
                  <a:schemeClr val="accent2">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9" name="Content Placeholder 2">
              <a:extLst>
                <a:ext uri="{FF2B5EF4-FFF2-40B4-BE49-F238E27FC236}">
                  <a16:creationId xmlns:a16="http://schemas.microsoft.com/office/drawing/2014/main" id="{30B20EBE-0612-B0AC-957F-D58C6DAD961C}"/>
                </a:ext>
              </a:extLst>
            </p:cNvPr>
            <p:cNvSpPr txBox="1">
              <a:spLocks/>
            </p:cNvSpPr>
            <p:nvPr/>
          </p:nvSpPr>
          <p:spPr>
            <a:xfrm>
              <a:off x="7584607" y="4925424"/>
              <a:ext cx="145201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3843.28</a:t>
              </a:r>
            </a:p>
          </p:txBody>
        </p:sp>
        <p:sp>
          <p:nvSpPr>
            <p:cNvPr id="70" name="Content Placeholder 2">
              <a:extLst>
                <a:ext uri="{FF2B5EF4-FFF2-40B4-BE49-F238E27FC236}">
                  <a16:creationId xmlns:a16="http://schemas.microsoft.com/office/drawing/2014/main" id="{A7506D19-51FF-1644-A0A8-2556436FEE1B}"/>
                </a:ext>
              </a:extLst>
            </p:cNvPr>
            <p:cNvSpPr txBox="1">
              <a:spLocks/>
            </p:cNvSpPr>
            <p:nvPr/>
          </p:nvSpPr>
          <p:spPr>
            <a:xfrm>
              <a:off x="4273109" y="5234701"/>
              <a:ext cx="876013" cy="36699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 KNN score</a:t>
              </a:r>
            </a:p>
          </p:txBody>
        </p:sp>
      </p:grpSp>
    </p:spTree>
    <p:extLst>
      <p:ext uri="{BB962C8B-B14F-4D97-AF65-F5344CB8AC3E}">
        <p14:creationId xmlns:p14="http://schemas.microsoft.com/office/powerpoint/2010/main" val="295456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Results</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Manufacturer</a:t>
            </a:r>
          </a:p>
        </p:txBody>
      </p:sp>
      <p:sp>
        <p:nvSpPr>
          <p:cNvPr id="12" name="Title 1">
            <a:extLst>
              <a:ext uri="{FF2B5EF4-FFF2-40B4-BE49-F238E27FC236}">
                <a16:creationId xmlns:a16="http://schemas.microsoft.com/office/drawing/2014/main" id="{1DB2B379-FC1C-3993-EB02-75C56CDCA5B5}"/>
              </a:ext>
            </a:extLst>
          </p:cNvPr>
          <p:cNvSpPr txBox="1">
            <a:spLocks/>
          </p:cNvSpPr>
          <p:nvPr/>
        </p:nvSpPr>
        <p:spPr>
          <a:xfrm>
            <a:off x="799264" y="1927750"/>
            <a:ext cx="219793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altLang="ko-KR"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For major brands</a:t>
            </a:r>
            <a:endParaRPr lang="en-US" sz="16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4" name="Picture 23" descr="A picture containing text&#10;&#10;Description automatically generated">
            <a:extLst>
              <a:ext uri="{FF2B5EF4-FFF2-40B4-BE49-F238E27FC236}">
                <a16:creationId xmlns:a16="http://schemas.microsoft.com/office/drawing/2014/main" id="{9064E829-E878-86CC-6AE8-3FCCCD24E1E9}"/>
              </a:ext>
            </a:extLst>
          </p:cNvPr>
          <p:cNvPicPr>
            <a:picLocks noChangeAspect="1"/>
          </p:cNvPicPr>
          <p:nvPr/>
        </p:nvPicPr>
        <p:blipFill rotWithShape="1">
          <a:blip r:embed="rId3"/>
          <a:srcRect t="11163"/>
          <a:stretch/>
        </p:blipFill>
        <p:spPr>
          <a:xfrm>
            <a:off x="1136468" y="2420361"/>
            <a:ext cx="5800364" cy="3383882"/>
          </a:xfrm>
          <a:prstGeom prst="rect">
            <a:avLst/>
          </a:prstGeom>
          <a:solidFill>
            <a:schemeClr val="bg1"/>
          </a:solidFill>
        </p:spPr>
      </p:pic>
      <p:pic>
        <p:nvPicPr>
          <p:cNvPr id="37" name="Graphic 36" descr="Chevron arrows with solid fill">
            <a:extLst>
              <a:ext uri="{FF2B5EF4-FFF2-40B4-BE49-F238E27FC236}">
                <a16:creationId xmlns:a16="http://schemas.microsoft.com/office/drawing/2014/main" id="{5A2CD155-6D42-86B0-73EC-65B420AA10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600000">
            <a:off x="7271192" y="3845385"/>
            <a:ext cx="327559" cy="492611"/>
          </a:xfrm>
          <a:prstGeom prst="rect">
            <a:avLst/>
          </a:prstGeom>
        </p:spPr>
      </p:pic>
      <p:sp>
        <p:nvSpPr>
          <p:cNvPr id="39" name="Subtitle 2">
            <a:extLst>
              <a:ext uri="{FF2B5EF4-FFF2-40B4-BE49-F238E27FC236}">
                <a16:creationId xmlns:a16="http://schemas.microsoft.com/office/drawing/2014/main" id="{FFDE50EC-9F2B-EE95-089D-C11BDC118A0C}"/>
              </a:ext>
            </a:extLst>
          </p:cNvPr>
          <p:cNvSpPr txBox="1">
            <a:spLocks/>
          </p:cNvSpPr>
          <p:nvPr/>
        </p:nvSpPr>
        <p:spPr>
          <a:xfrm>
            <a:off x="8436295" y="1712831"/>
            <a:ext cx="2057093"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Oval 5">
            <a:extLst>
              <a:ext uri="{FF2B5EF4-FFF2-40B4-BE49-F238E27FC236}">
                <a16:creationId xmlns:a16="http://schemas.microsoft.com/office/drawing/2014/main" id="{CEB174DA-84A2-0045-9FDE-41ADBA4153E9}"/>
              </a:ext>
            </a:extLst>
          </p:cNvPr>
          <p:cNvSpPr/>
          <p:nvPr/>
        </p:nvSpPr>
        <p:spPr>
          <a:xfrm>
            <a:off x="8428169" y="3116805"/>
            <a:ext cx="1949770" cy="1949770"/>
          </a:xfrm>
          <a:prstGeom prst="ellipse">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5EC8355-3AC9-0C4D-3725-6CD76B6EB145}"/>
              </a:ext>
            </a:extLst>
          </p:cNvPr>
          <p:cNvGrpSpPr/>
          <p:nvPr/>
        </p:nvGrpSpPr>
        <p:grpSpPr>
          <a:xfrm>
            <a:off x="7937731" y="2573752"/>
            <a:ext cx="1375038" cy="1371600"/>
            <a:chOff x="8242531" y="2078190"/>
            <a:chExt cx="1375038" cy="1371600"/>
          </a:xfrm>
        </p:grpSpPr>
        <p:sp>
          <p:nvSpPr>
            <p:cNvPr id="3" name="Oval 2">
              <a:extLst>
                <a:ext uri="{FF2B5EF4-FFF2-40B4-BE49-F238E27FC236}">
                  <a16:creationId xmlns:a16="http://schemas.microsoft.com/office/drawing/2014/main" id="{76FC3D86-2042-5D32-5227-A5AB79682709}"/>
                </a:ext>
              </a:extLst>
            </p:cNvPr>
            <p:cNvSpPr>
              <a:spLocks noChangeAspect="1"/>
            </p:cNvSpPr>
            <p:nvPr/>
          </p:nvSpPr>
          <p:spPr>
            <a:xfrm>
              <a:off x="8242531" y="2078190"/>
              <a:ext cx="1375038" cy="13716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4B264DE-172E-4372-8A80-F6D5BC49847D}"/>
                </a:ext>
              </a:extLst>
            </p:cNvPr>
            <p:cNvSpPr txBox="1">
              <a:spLocks/>
            </p:cNvSpPr>
            <p:nvPr/>
          </p:nvSpPr>
          <p:spPr>
            <a:xfrm>
              <a:off x="8435623" y="2326379"/>
              <a:ext cx="9996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bg1"/>
                  </a:solidFill>
                  <a:latin typeface="Tahoma" panose="020B0604030504040204" pitchFamily="34" charset="0"/>
                  <a:ea typeface="Tahoma" panose="020B0604030504040204" pitchFamily="34" charset="0"/>
                  <a:cs typeface="Tahoma" panose="020B0604030504040204" pitchFamily="34" charset="0"/>
                </a:rPr>
                <a:t>Ford</a:t>
              </a:r>
              <a:endPar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 name="Title 1">
              <a:extLst>
                <a:ext uri="{FF2B5EF4-FFF2-40B4-BE49-F238E27FC236}">
                  <a16:creationId xmlns:a16="http://schemas.microsoft.com/office/drawing/2014/main" id="{22E4195D-1F13-1046-FC62-D5A9EB93FCD6}"/>
                </a:ext>
              </a:extLst>
            </p:cNvPr>
            <p:cNvSpPr txBox="1">
              <a:spLocks/>
            </p:cNvSpPr>
            <p:nvPr/>
          </p:nvSpPr>
          <p:spPr>
            <a:xfrm>
              <a:off x="8293684" y="2761939"/>
              <a:ext cx="128353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8.58 %</a:t>
              </a:r>
              <a:endParaRPr lang="en-US"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5" name="Group 24">
            <a:extLst>
              <a:ext uri="{FF2B5EF4-FFF2-40B4-BE49-F238E27FC236}">
                <a16:creationId xmlns:a16="http://schemas.microsoft.com/office/drawing/2014/main" id="{25151678-4EE0-D644-DABD-70202950FDA5}"/>
              </a:ext>
            </a:extLst>
          </p:cNvPr>
          <p:cNvGrpSpPr/>
          <p:nvPr/>
        </p:nvGrpSpPr>
        <p:grpSpPr>
          <a:xfrm>
            <a:off x="9583223" y="2571701"/>
            <a:ext cx="1375038" cy="1371600"/>
            <a:chOff x="8202182" y="2076139"/>
            <a:chExt cx="1375038" cy="1371600"/>
          </a:xfrm>
        </p:grpSpPr>
        <p:sp>
          <p:nvSpPr>
            <p:cNvPr id="26" name="Oval 25">
              <a:extLst>
                <a:ext uri="{FF2B5EF4-FFF2-40B4-BE49-F238E27FC236}">
                  <a16:creationId xmlns:a16="http://schemas.microsoft.com/office/drawing/2014/main" id="{9F58E1F7-4388-A25E-6D48-99C51FE9059D}"/>
                </a:ext>
              </a:extLst>
            </p:cNvPr>
            <p:cNvSpPr>
              <a:spLocks noChangeAspect="1"/>
            </p:cNvSpPr>
            <p:nvPr/>
          </p:nvSpPr>
          <p:spPr>
            <a:xfrm>
              <a:off x="8202182" y="2076139"/>
              <a:ext cx="1375038" cy="1371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FB53A9B0-28E7-1B0A-1788-11B411C1C675}"/>
                </a:ext>
              </a:extLst>
            </p:cNvPr>
            <p:cNvSpPr txBox="1">
              <a:spLocks/>
            </p:cNvSpPr>
            <p:nvPr/>
          </p:nvSpPr>
          <p:spPr>
            <a:xfrm>
              <a:off x="8270708" y="2326379"/>
              <a:ext cx="122180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bg1"/>
                  </a:solidFill>
                  <a:latin typeface="Tahoma" panose="020B0604030504040204" pitchFamily="34" charset="0"/>
                  <a:ea typeface="Tahoma" panose="020B0604030504040204" pitchFamily="34" charset="0"/>
                  <a:cs typeface="Tahoma" panose="020B0604030504040204" pitchFamily="34" charset="0"/>
                </a:rPr>
                <a:t>Chevrolet</a:t>
              </a:r>
              <a:endPar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8" name="Title 1">
              <a:extLst>
                <a:ext uri="{FF2B5EF4-FFF2-40B4-BE49-F238E27FC236}">
                  <a16:creationId xmlns:a16="http://schemas.microsoft.com/office/drawing/2014/main" id="{994DD121-4AA3-FB53-07F6-8A7A9052F6F1}"/>
                </a:ext>
              </a:extLst>
            </p:cNvPr>
            <p:cNvSpPr txBox="1">
              <a:spLocks/>
            </p:cNvSpPr>
            <p:nvPr/>
          </p:nvSpPr>
          <p:spPr>
            <a:xfrm>
              <a:off x="8293684" y="2761939"/>
              <a:ext cx="128353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7.39 %</a:t>
              </a:r>
              <a:endParaRPr lang="en-US"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9" name="Group 28">
            <a:extLst>
              <a:ext uri="{FF2B5EF4-FFF2-40B4-BE49-F238E27FC236}">
                <a16:creationId xmlns:a16="http://schemas.microsoft.com/office/drawing/2014/main" id="{344F6D56-C941-3A2E-0D93-80F08C0F2292}"/>
              </a:ext>
            </a:extLst>
          </p:cNvPr>
          <p:cNvGrpSpPr/>
          <p:nvPr/>
        </p:nvGrpSpPr>
        <p:grpSpPr>
          <a:xfrm>
            <a:off x="7939450" y="4242723"/>
            <a:ext cx="1371600" cy="1371600"/>
            <a:chOff x="8244250" y="2074088"/>
            <a:chExt cx="1371600" cy="1371600"/>
          </a:xfrm>
        </p:grpSpPr>
        <p:sp>
          <p:nvSpPr>
            <p:cNvPr id="30" name="Oval 29">
              <a:extLst>
                <a:ext uri="{FF2B5EF4-FFF2-40B4-BE49-F238E27FC236}">
                  <a16:creationId xmlns:a16="http://schemas.microsoft.com/office/drawing/2014/main" id="{CD0A7B24-550C-19BB-970F-D884F975B0C0}"/>
                </a:ext>
              </a:extLst>
            </p:cNvPr>
            <p:cNvSpPr>
              <a:spLocks noChangeAspect="1"/>
            </p:cNvSpPr>
            <p:nvPr/>
          </p:nvSpPr>
          <p:spPr>
            <a:xfrm>
              <a:off x="8244250" y="2074088"/>
              <a:ext cx="1371600" cy="1371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CDD4FE85-A499-967A-1127-402A001DAC2F}"/>
                </a:ext>
              </a:extLst>
            </p:cNvPr>
            <p:cNvSpPr txBox="1">
              <a:spLocks/>
            </p:cNvSpPr>
            <p:nvPr/>
          </p:nvSpPr>
          <p:spPr>
            <a:xfrm>
              <a:off x="8435623" y="2351996"/>
              <a:ext cx="9996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bg1"/>
                  </a:solidFill>
                  <a:latin typeface="Tahoma" panose="020B0604030504040204" pitchFamily="34" charset="0"/>
                  <a:ea typeface="Tahoma" panose="020B0604030504040204" pitchFamily="34" charset="0"/>
                  <a:cs typeface="Tahoma" panose="020B0604030504040204" pitchFamily="34" charset="0"/>
                </a:rPr>
                <a:t>Toyota</a:t>
              </a:r>
              <a:endPar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2" name="Title 1">
              <a:extLst>
                <a:ext uri="{FF2B5EF4-FFF2-40B4-BE49-F238E27FC236}">
                  <a16:creationId xmlns:a16="http://schemas.microsoft.com/office/drawing/2014/main" id="{B1DAFA2B-2178-F229-54A8-A00DED59B11A}"/>
                </a:ext>
              </a:extLst>
            </p:cNvPr>
            <p:cNvSpPr txBox="1">
              <a:spLocks/>
            </p:cNvSpPr>
            <p:nvPr/>
          </p:nvSpPr>
          <p:spPr>
            <a:xfrm>
              <a:off x="8293684" y="2761939"/>
              <a:ext cx="128353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7.87 %</a:t>
              </a:r>
              <a:endParaRPr lang="en-US"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3" name="Group 32">
            <a:extLst>
              <a:ext uri="{FF2B5EF4-FFF2-40B4-BE49-F238E27FC236}">
                <a16:creationId xmlns:a16="http://schemas.microsoft.com/office/drawing/2014/main" id="{F0DB92C0-8AB4-37C8-9783-4F02B72FE512}"/>
              </a:ext>
            </a:extLst>
          </p:cNvPr>
          <p:cNvGrpSpPr/>
          <p:nvPr/>
        </p:nvGrpSpPr>
        <p:grpSpPr>
          <a:xfrm>
            <a:off x="9626149" y="4244774"/>
            <a:ext cx="1375038" cy="1371600"/>
            <a:chOff x="8230486" y="2076139"/>
            <a:chExt cx="1375038" cy="1371600"/>
          </a:xfrm>
        </p:grpSpPr>
        <p:sp>
          <p:nvSpPr>
            <p:cNvPr id="34" name="Oval 33">
              <a:extLst>
                <a:ext uri="{FF2B5EF4-FFF2-40B4-BE49-F238E27FC236}">
                  <a16:creationId xmlns:a16="http://schemas.microsoft.com/office/drawing/2014/main" id="{28738802-CC82-2569-28FF-B1F236EC9EAC}"/>
                </a:ext>
              </a:extLst>
            </p:cNvPr>
            <p:cNvSpPr>
              <a:spLocks noChangeAspect="1"/>
            </p:cNvSpPr>
            <p:nvPr/>
          </p:nvSpPr>
          <p:spPr>
            <a:xfrm>
              <a:off x="8230486" y="2076139"/>
              <a:ext cx="1375038" cy="13716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1">
              <a:extLst>
                <a:ext uri="{FF2B5EF4-FFF2-40B4-BE49-F238E27FC236}">
                  <a16:creationId xmlns:a16="http://schemas.microsoft.com/office/drawing/2014/main" id="{E2ACBABA-A63C-5A7C-5619-EEB73421D1BB}"/>
                </a:ext>
              </a:extLst>
            </p:cNvPr>
            <p:cNvSpPr txBox="1">
              <a:spLocks/>
            </p:cNvSpPr>
            <p:nvPr/>
          </p:nvSpPr>
          <p:spPr>
            <a:xfrm>
              <a:off x="8435623" y="2351995"/>
              <a:ext cx="9996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bg1"/>
                  </a:solidFill>
                  <a:latin typeface="Tahoma" panose="020B0604030504040204" pitchFamily="34" charset="0"/>
                  <a:ea typeface="Tahoma" panose="020B0604030504040204" pitchFamily="34" charset="0"/>
                  <a:cs typeface="Tahoma" panose="020B0604030504040204" pitchFamily="34" charset="0"/>
                </a:rPr>
                <a:t>Nissan</a:t>
              </a:r>
              <a:endPar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6" name="Title 1">
              <a:extLst>
                <a:ext uri="{FF2B5EF4-FFF2-40B4-BE49-F238E27FC236}">
                  <a16:creationId xmlns:a16="http://schemas.microsoft.com/office/drawing/2014/main" id="{5928595F-9782-B7C2-08D2-CE6B5FE12929}"/>
                </a:ext>
              </a:extLst>
            </p:cNvPr>
            <p:cNvSpPr txBox="1">
              <a:spLocks/>
            </p:cNvSpPr>
            <p:nvPr/>
          </p:nvSpPr>
          <p:spPr>
            <a:xfrm>
              <a:off x="8293684" y="2761939"/>
              <a:ext cx="128353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7.15 %</a:t>
              </a:r>
              <a:endParaRPr lang="en-US"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7" name="Rectangle 6">
            <a:extLst>
              <a:ext uri="{FF2B5EF4-FFF2-40B4-BE49-F238E27FC236}">
                <a16:creationId xmlns:a16="http://schemas.microsoft.com/office/drawing/2014/main" id="{30AFAC1D-4D2E-8676-8CB1-10CFE7254F79}"/>
              </a:ext>
            </a:extLst>
          </p:cNvPr>
          <p:cNvSpPr/>
          <p:nvPr/>
        </p:nvSpPr>
        <p:spPr>
          <a:xfrm>
            <a:off x="9118432" y="1745151"/>
            <a:ext cx="692817" cy="369332"/>
          </a:xfrm>
          <a:prstGeom prst="rect">
            <a:avLst/>
          </a:prstGeom>
        </p:spPr>
        <p:txBody>
          <a:bodyPr wrap="non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MAE</a:t>
            </a:r>
          </a:p>
        </p:txBody>
      </p:sp>
    </p:spTree>
    <p:extLst>
      <p:ext uri="{BB962C8B-B14F-4D97-AF65-F5344CB8AC3E}">
        <p14:creationId xmlns:p14="http://schemas.microsoft.com/office/powerpoint/2010/main" val="3712220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Results</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Feature Importance</a:t>
            </a:r>
          </a:p>
        </p:txBody>
      </p:sp>
      <p:grpSp>
        <p:nvGrpSpPr>
          <p:cNvPr id="51" name="Group 50">
            <a:extLst>
              <a:ext uri="{FF2B5EF4-FFF2-40B4-BE49-F238E27FC236}">
                <a16:creationId xmlns:a16="http://schemas.microsoft.com/office/drawing/2014/main" id="{EC64414A-1036-7307-F4CE-6C1B8D892616}"/>
              </a:ext>
            </a:extLst>
          </p:cNvPr>
          <p:cNvGrpSpPr/>
          <p:nvPr/>
        </p:nvGrpSpPr>
        <p:grpSpPr>
          <a:xfrm>
            <a:off x="572481" y="1970327"/>
            <a:ext cx="11224024" cy="4161600"/>
            <a:chOff x="572481" y="1970327"/>
            <a:chExt cx="11224024" cy="4161600"/>
          </a:xfrm>
        </p:grpSpPr>
        <p:sp>
          <p:nvSpPr>
            <p:cNvPr id="50" name="Trapezoid 49">
              <a:extLst>
                <a:ext uri="{FF2B5EF4-FFF2-40B4-BE49-F238E27FC236}">
                  <a16:creationId xmlns:a16="http://schemas.microsoft.com/office/drawing/2014/main" id="{31331CCD-1386-AC53-901F-1D0FA0932511}"/>
                </a:ext>
              </a:extLst>
            </p:cNvPr>
            <p:cNvSpPr/>
            <p:nvPr/>
          </p:nvSpPr>
          <p:spPr>
            <a:xfrm rot="5400000">
              <a:off x="6600263" y="1143389"/>
              <a:ext cx="4161600" cy="5815476"/>
            </a:xfrm>
            <a:prstGeom prst="trapezoid">
              <a:avLst>
                <a:gd name="adj" fmla="val 15503"/>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 square&#10;&#10;Description automatically generated">
              <a:extLst>
                <a:ext uri="{FF2B5EF4-FFF2-40B4-BE49-F238E27FC236}">
                  <a16:creationId xmlns:a16="http://schemas.microsoft.com/office/drawing/2014/main" id="{45435E0F-19EC-3F64-6CB8-029DF1E780F4}"/>
                </a:ext>
              </a:extLst>
            </p:cNvPr>
            <p:cNvPicPr>
              <a:picLocks noChangeAspect="1"/>
            </p:cNvPicPr>
            <p:nvPr/>
          </p:nvPicPr>
          <p:blipFill>
            <a:blip r:embed="rId3"/>
            <a:stretch>
              <a:fillRect/>
            </a:stretch>
          </p:blipFill>
          <p:spPr>
            <a:xfrm>
              <a:off x="572481" y="1970327"/>
              <a:ext cx="5366605" cy="4161600"/>
            </a:xfrm>
            <a:prstGeom prst="rect">
              <a:avLst/>
            </a:prstGeom>
            <a:solidFill>
              <a:schemeClr val="bg1"/>
            </a:solidFill>
          </p:spPr>
        </p:pic>
        <p:grpSp>
          <p:nvGrpSpPr>
            <p:cNvPr id="36" name="Group 35">
              <a:extLst>
                <a:ext uri="{FF2B5EF4-FFF2-40B4-BE49-F238E27FC236}">
                  <a16:creationId xmlns:a16="http://schemas.microsoft.com/office/drawing/2014/main" id="{4FFF6DFB-5F54-88A3-C0DD-1A643DCBE7BB}"/>
                </a:ext>
              </a:extLst>
            </p:cNvPr>
            <p:cNvGrpSpPr/>
            <p:nvPr/>
          </p:nvGrpSpPr>
          <p:grpSpPr>
            <a:xfrm>
              <a:off x="2411341" y="2317140"/>
              <a:ext cx="6361084" cy="3467974"/>
              <a:chOff x="1041982" y="1123004"/>
              <a:chExt cx="4143949" cy="2046537"/>
            </a:xfrm>
          </p:grpSpPr>
          <p:pic>
            <p:nvPicPr>
              <p:cNvPr id="17" name="Picture 16" descr="Shape, square&#10;&#10;Description automatically generated">
                <a:extLst>
                  <a:ext uri="{FF2B5EF4-FFF2-40B4-BE49-F238E27FC236}">
                    <a16:creationId xmlns:a16="http://schemas.microsoft.com/office/drawing/2014/main" id="{49F3AE8E-F91E-CB19-768B-783FDA14A9EB}"/>
                  </a:ext>
                </a:extLst>
              </p:cNvPr>
              <p:cNvPicPr>
                <a:picLocks noChangeAspect="1"/>
              </p:cNvPicPr>
              <p:nvPr/>
            </p:nvPicPr>
            <p:blipFill rotWithShape="1">
              <a:blip r:embed="rId3"/>
              <a:srcRect l="5167" r="55888" b="78475"/>
              <a:stretch/>
            </p:blipFill>
            <p:spPr>
              <a:xfrm>
                <a:off x="1041982" y="1123004"/>
                <a:ext cx="3201107" cy="2046537"/>
              </a:xfrm>
              <a:prstGeom prst="rect">
                <a:avLst/>
              </a:prstGeom>
              <a:solidFill>
                <a:schemeClr val="bg1"/>
              </a:solidFill>
            </p:spPr>
          </p:pic>
          <p:pic>
            <p:nvPicPr>
              <p:cNvPr id="30" name="Picture 29" descr="Shape, square&#10;&#10;Description automatically generated">
                <a:extLst>
                  <a:ext uri="{FF2B5EF4-FFF2-40B4-BE49-F238E27FC236}">
                    <a16:creationId xmlns:a16="http://schemas.microsoft.com/office/drawing/2014/main" id="{1C131DAA-8FBC-C7F9-2A89-7E2F3634B44D}"/>
                  </a:ext>
                </a:extLst>
              </p:cNvPr>
              <p:cNvPicPr>
                <a:picLocks noChangeAspect="1"/>
              </p:cNvPicPr>
              <p:nvPr/>
            </p:nvPicPr>
            <p:blipFill rotWithShape="1">
              <a:blip r:embed="rId3"/>
              <a:srcRect l="84905" b="78475"/>
              <a:stretch/>
            </p:blipFill>
            <p:spPr>
              <a:xfrm>
                <a:off x="3691983" y="1123004"/>
                <a:ext cx="1493948" cy="2046537"/>
              </a:xfrm>
              <a:prstGeom prst="rect">
                <a:avLst/>
              </a:prstGeom>
              <a:solidFill>
                <a:schemeClr val="bg1"/>
              </a:solidFill>
            </p:spPr>
          </p:pic>
          <p:pic>
            <p:nvPicPr>
              <p:cNvPr id="35" name="Graphic 34" descr="Wave outline">
                <a:extLst>
                  <a:ext uri="{FF2B5EF4-FFF2-40B4-BE49-F238E27FC236}">
                    <a16:creationId xmlns:a16="http://schemas.microsoft.com/office/drawing/2014/main" id="{6C078422-512A-A6DE-9319-B8CA281D79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68222" b="12366"/>
              <a:stretch/>
            </p:blipFill>
            <p:spPr>
              <a:xfrm rot="5400000">
                <a:off x="4314537" y="1173552"/>
                <a:ext cx="290288" cy="327316"/>
              </a:xfrm>
              <a:prstGeom prst="rect">
                <a:avLst/>
              </a:prstGeom>
            </p:spPr>
          </p:pic>
        </p:grpSp>
        <p:grpSp>
          <p:nvGrpSpPr>
            <p:cNvPr id="38" name="Group 37">
              <a:extLst>
                <a:ext uri="{FF2B5EF4-FFF2-40B4-BE49-F238E27FC236}">
                  <a16:creationId xmlns:a16="http://schemas.microsoft.com/office/drawing/2014/main" id="{9138F346-A3A1-CBD4-71A8-F94E18B37E33}"/>
                </a:ext>
              </a:extLst>
            </p:cNvPr>
            <p:cNvGrpSpPr/>
            <p:nvPr/>
          </p:nvGrpSpPr>
          <p:grpSpPr>
            <a:xfrm>
              <a:off x="8558012" y="2604701"/>
              <a:ext cx="3238493" cy="2892852"/>
              <a:chOff x="8185430" y="3164373"/>
              <a:chExt cx="3238493" cy="2892852"/>
            </a:xfrm>
          </p:grpSpPr>
          <p:sp>
            <p:nvSpPr>
              <p:cNvPr id="27" name="Rounded Rectangle 26">
                <a:extLst>
                  <a:ext uri="{FF2B5EF4-FFF2-40B4-BE49-F238E27FC236}">
                    <a16:creationId xmlns:a16="http://schemas.microsoft.com/office/drawing/2014/main" id="{7540E5BF-89AE-C0C7-8F0A-41852AB942A7}"/>
                  </a:ext>
                </a:extLst>
              </p:cNvPr>
              <p:cNvSpPr/>
              <p:nvPr/>
            </p:nvSpPr>
            <p:spPr>
              <a:xfrm>
                <a:off x="8185430" y="3164373"/>
                <a:ext cx="3222921" cy="2892852"/>
              </a:xfrm>
              <a:prstGeom prst="roundRect">
                <a:avLst>
                  <a:gd name="adj" fmla="val 94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Same Side Corner Rectangle 27">
                <a:extLst>
                  <a:ext uri="{FF2B5EF4-FFF2-40B4-BE49-F238E27FC236}">
                    <a16:creationId xmlns:a16="http://schemas.microsoft.com/office/drawing/2014/main" id="{6265BF4D-F78F-D14A-1E4F-D573146D950D}"/>
                  </a:ext>
                </a:extLst>
              </p:cNvPr>
              <p:cNvSpPr/>
              <p:nvPr/>
            </p:nvSpPr>
            <p:spPr>
              <a:xfrm>
                <a:off x="8203667" y="3180019"/>
                <a:ext cx="3189069" cy="640498"/>
              </a:xfrm>
              <a:prstGeom prst="round2SameRect">
                <a:avLst>
                  <a:gd name="adj1" fmla="val 40706"/>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7A623572-A07F-D59A-D3A0-00AAA2C7EB9F}"/>
                  </a:ext>
                </a:extLst>
              </p:cNvPr>
              <p:cNvSpPr txBox="1">
                <a:spLocks/>
              </p:cNvSpPr>
              <p:nvPr/>
            </p:nvSpPr>
            <p:spPr>
              <a:xfrm>
                <a:off x="8201003" y="3242741"/>
                <a:ext cx="3222920" cy="42857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US" altLang="ko-KR" sz="18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Key Feature Importance</a:t>
                </a:r>
                <a:endParaRPr lang="en-US" sz="18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9" name="Group 28">
                <a:extLst>
                  <a:ext uri="{FF2B5EF4-FFF2-40B4-BE49-F238E27FC236}">
                    <a16:creationId xmlns:a16="http://schemas.microsoft.com/office/drawing/2014/main" id="{47D269A3-DB16-EDC6-C47F-171442966A10}"/>
                  </a:ext>
                </a:extLst>
              </p:cNvPr>
              <p:cNvGrpSpPr/>
              <p:nvPr/>
            </p:nvGrpSpPr>
            <p:grpSpPr>
              <a:xfrm>
                <a:off x="8617923" y="3961964"/>
                <a:ext cx="2326706" cy="1953814"/>
                <a:chOff x="8467554" y="3711269"/>
                <a:chExt cx="2326706" cy="1953814"/>
              </a:xfrm>
            </p:grpSpPr>
            <p:sp>
              <p:nvSpPr>
                <p:cNvPr id="19" name="Title 1">
                  <a:extLst>
                    <a:ext uri="{FF2B5EF4-FFF2-40B4-BE49-F238E27FC236}">
                      <a16:creationId xmlns:a16="http://schemas.microsoft.com/office/drawing/2014/main" id="{1747228F-744A-C8DD-087F-9CDE4B050B69}"/>
                    </a:ext>
                  </a:extLst>
                </p:cNvPr>
                <p:cNvSpPr txBox="1">
                  <a:spLocks/>
                </p:cNvSpPr>
                <p:nvPr/>
              </p:nvSpPr>
              <p:spPr>
                <a:xfrm>
                  <a:off x="9941512" y="3711269"/>
                  <a:ext cx="85274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63.27</a:t>
                  </a:r>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0" name="Title 1">
                  <a:extLst>
                    <a:ext uri="{FF2B5EF4-FFF2-40B4-BE49-F238E27FC236}">
                      <a16:creationId xmlns:a16="http://schemas.microsoft.com/office/drawing/2014/main" id="{F1C143D7-EBB8-2766-B216-FD2B226BAA31}"/>
                    </a:ext>
                  </a:extLst>
                </p:cNvPr>
                <p:cNvSpPr txBox="1">
                  <a:spLocks/>
                </p:cNvSpPr>
                <p:nvPr/>
              </p:nvSpPr>
              <p:spPr>
                <a:xfrm>
                  <a:off x="9941512" y="4198337"/>
                  <a:ext cx="85274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16.14</a:t>
                  </a:r>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1" name="Title 1">
                  <a:extLst>
                    <a:ext uri="{FF2B5EF4-FFF2-40B4-BE49-F238E27FC236}">
                      <a16:creationId xmlns:a16="http://schemas.microsoft.com/office/drawing/2014/main" id="{115A949E-FFFE-5F9F-75BD-2B016B37ADAD}"/>
                    </a:ext>
                  </a:extLst>
                </p:cNvPr>
                <p:cNvSpPr txBox="1">
                  <a:spLocks/>
                </p:cNvSpPr>
                <p:nvPr/>
              </p:nvSpPr>
              <p:spPr>
                <a:xfrm>
                  <a:off x="9941512" y="4685405"/>
                  <a:ext cx="85274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9.18</a:t>
                  </a:r>
                </a:p>
              </p:txBody>
            </p:sp>
            <p:sp>
              <p:nvSpPr>
                <p:cNvPr id="22" name="Title 1">
                  <a:extLst>
                    <a:ext uri="{FF2B5EF4-FFF2-40B4-BE49-F238E27FC236}">
                      <a16:creationId xmlns:a16="http://schemas.microsoft.com/office/drawing/2014/main" id="{2E66A54A-A91E-54A4-6BBC-315233C63794}"/>
                    </a:ext>
                  </a:extLst>
                </p:cNvPr>
                <p:cNvSpPr txBox="1">
                  <a:spLocks/>
                </p:cNvSpPr>
                <p:nvPr/>
              </p:nvSpPr>
              <p:spPr>
                <a:xfrm>
                  <a:off x="9941512" y="5172472"/>
                  <a:ext cx="85274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3.13</a:t>
                  </a:r>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3" name="Title 1">
                  <a:extLst>
                    <a:ext uri="{FF2B5EF4-FFF2-40B4-BE49-F238E27FC236}">
                      <a16:creationId xmlns:a16="http://schemas.microsoft.com/office/drawing/2014/main" id="{106624C2-1652-6B97-A205-A859E2CFB019}"/>
                    </a:ext>
                  </a:extLst>
                </p:cNvPr>
                <p:cNvSpPr txBox="1">
                  <a:spLocks/>
                </p:cNvSpPr>
                <p:nvPr/>
              </p:nvSpPr>
              <p:spPr>
                <a:xfrm>
                  <a:off x="8467554" y="3711269"/>
                  <a:ext cx="14739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 ID</a:t>
                  </a:r>
                  <a:endPar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4" name="Title 1">
                  <a:extLst>
                    <a:ext uri="{FF2B5EF4-FFF2-40B4-BE49-F238E27FC236}">
                      <a16:creationId xmlns:a16="http://schemas.microsoft.com/office/drawing/2014/main" id="{16892412-FEDD-B18F-96E4-6AF3C6892303}"/>
                    </a:ext>
                  </a:extLst>
                </p:cNvPr>
                <p:cNvSpPr txBox="1">
                  <a:spLocks/>
                </p:cNvSpPr>
                <p:nvPr/>
              </p:nvSpPr>
              <p:spPr>
                <a:xfrm>
                  <a:off x="8467554" y="4198337"/>
                  <a:ext cx="14739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Year Old</a:t>
                  </a:r>
                  <a:endPar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5" name="Title 1">
                  <a:extLst>
                    <a:ext uri="{FF2B5EF4-FFF2-40B4-BE49-F238E27FC236}">
                      <a16:creationId xmlns:a16="http://schemas.microsoft.com/office/drawing/2014/main" id="{EC03CC23-0929-8DF8-94D8-8CAAEE7085C5}"/>
                    </a:ext>
                  </a:extLst>
                </p:cNvPr>
                <p:cNvSpPr txBox="1">
                  <a:spLocks/>
                </p:cNvSpPr>
                <p:nvPr/>
              </p:nvSpPr>
              <p:spPr>
                <a:xfrm>
                  <a:off x="8467554" y="4685405"/>
                  <a:ext cx="14739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Mileage</a:t>
                  </a:r>
                </a:p>
              </p:txBody>
            </p:sp>
            <p:sp>
              <p:nvSpPr>
                <p:cNvPr id="26" name="Title 1">
                  <a:extLst>
                    <a:ext uri="{FF2B5EF4-FFF2-40B4-BE49-F238E27FC236}">
                      <a16:creationId xmlns:a16="http://schemas.microsoft.com/office/drawing/2014/main" id="{D7099964-F805-2CEF-7192-FFA336132076}"/>
                    </a:ext>
                  </a:extLst>
                </p:cNvPr>
                <p:cNvSpPr txBox="1">
                  <a:spLocks/>
                </p:cNvSpPr>
                <p:nvPr/>
              </p:nvSpPr>
              <p:spPr>
                <a:xfrm>
                  <a:off x="8467554" y="5172472"/>
                  <a:ext cx="14739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Brand</a:t>
                  </a:r>
                  <a:endPar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grpSp>
      </p:grpSp>
    </p:spTree>
    <p:extLst>
      <p:ext uri="{BB962C8B-B14F-4D97-AF65-F5344CB8AC3E}">
        <p14:creationId xmlns:p14="http://schemas.microsoft.com/office/powerpoint/2010/main" val="259644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A21B93E-128B-AF5C-7274-ACE0B7FBD63D}"/>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4359696" y="0"/>
            <a:ext cx="7832304" cy="6858000"/>
          </a:xfrm>
          <a:prstGeom prst="rect">
            <a:avLst/>
          </a:prstGeom>
          <a:gradFill flip="none" rotWithShape="1">
            <a:gsLst>
              <a:gs pos="0">
                <a:schemeClr val="accent3">
                  <a:lumMod val="5000"/>
                  <a:lumOff val="95000"/>
                </a:schemeClr>
              </a:gs>
              <a:gs pos="37000">
                <a:schemeClr val="accent3">
                  <a:lumMod val="45000"/>
                  <a:lumOff val="55000"/>
                </a:schemeClr>
              </a:gs>
              <a:gs pos="50000">
                <a:schemeClr val="accent3">
                  <a:lumMod val="45000"/>
                  <a:lumOff val="55000"/>
                </a:schemeClr>
              </a:gs>
              <a:gs pos="100000">
                <a:schemeClr val="tx2">
                  <a:lumMod val="50000"/>
                </a:schemeClr>
              </a:gs>
            </a:gsLst>
            <a:lin ang="10800000" scaled="1"/>
            <a:tileRect/>
          </a:gradFill>
        </p:spPr>
      </p:pic>
      <p:sp>
        <p:nvSpPr>
          <p:cNvPr id="7" name="Rectangle 6">
            <a:extLst>
              <a:ext uri="{FF2B5EF4-FFF2-40B4-BE49-F238E27FC236}">
                <a16:creationId xmlns:a16="http://schemas.microsoft.com/office/drawing/2014/main" id="{7AEFDFC6-9002-4B1C-6AE7-DC9A3F22FD64}"/>
              </a:ext>
            </a:extLst>
          </p:cNvPr>
          <p:cNvSpPr/>
          <p:nvPr/>
        </p:nvSpPr>
        <p:spPr>
          <a:xfrm>
            <a:off x="0" y="0"/>
            <a:ext cx="12191998" cy="6858000"/>
          </a:xfrm>
          <a:prstGeom prst="rect">
            <a:avLst/>
          </a:prstGeom>
          <a:solidFill>
            <a:schemeClr val="tx2">
              <a:lumMod val="50000"/>
              <a:alpha val="762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8" name="Group 7">
            <a:extLst>
              <a:ext uri="{FF2B5EF4-FFF2-40B4-BE49-F238E27FC236}">
                <a16:creationId xmlns:a16="http://schemas.microsoft.com/office/drawing/2014/main" id="{720ED6EE-4087-7867-98EB-3D3AC10555DF}"/>
              </a:ext>
            </a:extLst>
          </p:cNvPr>
          <p:cNvGrpSpPr/>
          <p:nvPr/>
        </p:nvGrpSpPr>
        <p:grpSpPr>
          <a:xfrm>
            <a:off x="1697215" y="1865703"/>
            <a:ext cx="3320732" cy="660251"/>
            <a:chOff x="3170804" y="2032295"/>
            <a:chExt cx="1347856" cy="660251"/>
          </a:xfrm>
        </p:grpSpPr>
        <p:sp>
          <p:nvSpPr>
            <p:cNvPr id="9" name="Content Placeholder 2">
              <a:extLst>
                <a:ext uri="{FF2B5EF4-FFF2-40B4-BE49-F238E27FC236}">
                  <a16:creationId xmlns:a16="http://schemas.microsoft.com/office/drawing/2014/main" id="{5FBD57D5-67CA-3D1C-C074-0C0980003864}"/>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ko-KR"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Model performances</a:t>
              </a:r>
              <a:endPar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10" name="Straight Connector 9">
              <a:extLst>
                <a:ext uri="{FF2B5EF4-FFF2-40B4-BE49-F238E27FC236}">
                  <a16:creationId xmlns:a16="http://schemas.microsoft.com/office/drawing/2014/main" id="{D22CCC31-6377-934F-D02F-7195AF40A56A}"/>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EC5BEE-2B0C-B734-60B3-800E5718323E}"/>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4A7FF41-65BD-BA66-1210-C173E73FEB19}"/>
              </a:ext>
            </a:extLst>
          </p:cNvPr>
          <p:cNvGrpSpPr/>
          <p:nvPr/>
        </p:nvGrpSpPr>
        <p:grpSpPr>
          <a:xfrm>
            <a:off x="7355065" y="1865703"/>
            <a:ext cx="3320732" cy="660251"/>
            <a:chOff x="3170804" y="2032295"/>
            <a:chExt cx="1347856" cy="660251"/>
          </a:xfrm>
        </p:grpSpPr>
        <p:sp>
          <p:nvSpPr>
            <p:cNvPr id="13" name="Content Placeholder 2">
              <a:extLst>
                <a:ext uri="{FF2B5EF4-FFF2-40B4-BE49-F238E27FC236}">
                  <a16:creationId xmlns:a16="http://schemas.microsoft.com/office/drawing/2014/main" id="{D48F0379-9CE4-F660-51FA-F775811DA1F0}"/>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ko-KR"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Key features importance</a:t>
              </a:r>
              <a:endPar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14" name="Straight Connector 13">
              <a:extLst>
                <a:ext uri="{FF2B5EF4-FFF2-40B4-BE49-F238E27FC236}">
                  <a16:creationId xmlns:a16="http://schemas.microsoft.com/office/drawing/2014/main" id="{452D7F74-4B82-352D-6F2A-80B369A29B56}"/>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919DE0-FA51-3A9F-FDA7-E96CF09B4C7C}"/>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C909FAD-211B-E61E-238E-66F7D8848543}"/>
              </a:ext>
            </a:extLst>
          </p:cNvPr>
          <p:cNvGrpSpPr/>
          <p:nvPr/>
        </p:nvGrpSpPr>
        <p:grpSpPr>
          <a:xfrm>
            <a:off x="1729379" y="2859935"/>
            <a:ext cx="3320729" cy="423310"/>
            <a:chOff x="7430091" y="3127990"/>
            <a:chExt cx="3320729" cy="423310"/>
          </a:xfrm>
        </p:grpSpPr>
        <p:sp>
          <p:nvSpPr>
            <p:cNvPr id="41" name="Subtitle 2">
              <a:extLst>
                <a:ext uri="{FF2B5EF4-FFF2-40B4-BE49-F238E27FC236}">
                  <a16:creationId xmlns:a16="http://schemas.microsoft.com/office/drawing/2014/main" id="{308C6F69-28E4-4672-172D-61F820906BD6}"/>
                </a:ext>
              </a:extLst>
            </p:cNvPr>
            <p:cNvSpPr txBox="1">
              <a:spLocks/>
            </p:cNvSpPr>
            <p:nvPr/>
          </p:nvSpPr>
          <p:spPr>
            <a:xfrm>
              <a:off x="7430091" y="3127990"/>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a:extLst>
                <a:ext uri="{FF2B5EF4-FFF2-40B4-BE49-F238E27FC236}">
                  <a16:creationId xmlns:a16="http://schemas.microsoft.com/office/drawing/2014/main" id="{1C3C7437-1C60-201F-03B8-97838DE02659}"/>
                </a:ext>
              </a:extLst>
            </p:cNvPr>
            <p:cNvSpPr/>
            <p:nvPr/>
          </p:nvSpPr>
          <p:spPr>
            <a:xfrm>
              <a:off x="8142122" y="3154979"/>
              <a:ext cx="1896674" cy="369332"/>
            </a:xfrm>
            <a:prstGeom prst="rect">
              <a:avLst/>
            </a:prstGeom>
          </p:spPr>
          <p:txBody>
            <a:bodyPr wrap="none">
              <a:spAutoFit/>
            </a:bodyPr>
            <a:lstStyle/>
            <a:p>
              <a:pPr algn="ctr"/>
              <a:r>
                <a:rPr lang="en-US"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Random forest</a:t>
              </a:r>
            </a:p>
          </p:txBody>
        </p:sp>
      </p:grpSp>
      <p:grpSp>
        <p:nvGrpSpPr>
          <p:cNvPr id="43" name="Group 42">
            <a:extLst>
              <a:ext uri="{FF2B5EF4-FFF2-40B4-BE49-F238E27FC236}">
                <a16:creationId xmlns:a16="http://schemas.microsoft.com/office/drawing/2014/main" id="{0AB3D785-5BD1-40BC-75BA-157EB07E12FD}"/>
              </a:ext>
            </a:extLst>
          </p:cNvPr>
          <p:cNvGrpSpPr/>
          <p:nvPr/>
        </p:nvGrpSpPr>
        <p:grpSpPr>
          <a:xfrm>
            <a:off x="1729379" y="3664797"/>
            <a:ext cx="3320729" cy="423310"/>
            <a:chOff x="7430091" y="3127990"/>
            <a:chExt cx="3320729" cy="423310"/>
          </a:xfrm>
        </p:grpSpPr>
        <p:sp>
          <p:nvSpPr>
            <p:cNvPr id="44" name="Subtitle 2">
              <a:extLst>
                <a:ext uri="{FF2B5EF4-FFF2-40B4-BE49-F238E27FC236}">
                  <a16:creationId xmlns:a16="http://schemas.microsoft.com/office/drawing/2014/main" id="{8BE76D1E-D81A-CF36-E858-6F5B7D1D241D}"/>
                </a:ext>
              </a:extLst>
            </p:cNvPr>
            <p:cNvSpPr txBox="1">
              <a:spLocks/>
            </p:cNvSpPr>
            <p:nvPr/>
          </p:nvSpPr>
          <p:spPr>
            <a:xfrm>
              <a:off x="7430091" y="3127990"/>
              <a:ext cx="3320729" cy="423310"/>
            </a:xfrm>
            <a:prstGeom prst="roundRect">
              <a:avLst>
                <a:gd name="adj" fmla="val 43668"/>
              </a:avLst>
            </a:prstGeom>
            <a:solidFill>
              <a:schemeClr val="accent3">
                <a:lumMod val="60000"/>
                <a:lumOff val="4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5" name="Rectangle 44">
              <a:extLst>
                <a:ext uri="{FF2B5EF4-FFF2-40B4-BE49-F238E27FC236}">
                  <a16:creationId xmlns:a16="http://schemas.microsoft.com/office/drawing/2014/main" id="{54D515F1-0380-883A-8E79-041EE492FEEB}"/>
                </a:ext>
              </a:extLst>
            </p:cNvPr>
            <p:cNvSpPr/>
            <p:nvPr/>
          </p:nvSpPr>
          <p:spPr>
            <a:xfrm>
              <a:off x="7714925" y="3154979"/>
              <a:ext cx="2751074" cy="369332"/>
            </a:xfrm>
            <a:prstGeom prst="rect">
              <a:avLst/>
            </a:prstGeom>
          </p:spPr>
          <p:txBody>
            <a:bodyPr wrap="none">
              <a:spAutoFit/>
            </a:bodyPr>
            <a:lstStyle/>
            <a:p>
              <a:pPr algn="ctr"/>
              <a:r>
                <a:rPr lang="en-US"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Polynomial regression</a:t>
              </a:r>
            </a:p>
          </p:txBody>
        </p:sp>
      </p:grpSp>
      <p:grpSp>
        <p:nvGrpSpPr>
          <p:cNvPr id="46" name="Group 45">
            <a:extLst>
              <a:ext uri="{FF2B5EF4-FFF2-40B4-BE49-F238E27FC236}">
                <a16:creationId xmlns:a16="http://schemas.microsoft.com/office/drawing/2014/main" id="{E7C9EFBD-AF69-8128-4081-BBA2BEDB972D}"/>
              </a:ext>
            </a:extLst>
          </p:cNvPr>
          <p:cNvGrpSpPr/>
          <p:nvPr/>
        </p:nvGrpSpPr>
        <p:grpSpPr>
          <a:xfrm>
            <a:off x="1729379" y="4469659"/>
            <a:ext cx="3320729" cy="423310"/>
            <a:chOff x="7430091" y="3127990"/>
            <a:chExt cx="3320729" cy="423310"/>
          </a:xfrm>
        </p:grpSpPr>
        <p:sp>
          <p:nvSpPr>
            <p:cNvPr id="47" name="Subtitle 2">
              <a:extLst>
                <a:ext uri="{FF2B5EF4-FFF2-40B4-BE49-F238E27FC236}">
                  <a16:creationId xmlns:a16="http://schemas.microsoft.com/office/drawing/2014/main" id="{675CDF27-FA47-491B-8669-7CF037CD1470}"/>
                </a:ext>
              </a:extLst>
            </p:cNvPr>
            <p:cNvSpPr txBox="1">
              <a:spLocks/>
            </p:cNvSpPr>
            <p:nvPr/>
          </p:nvSpPr>
          <p:spPr>
            <a:xfrm>
              <a:off x="7430091" y="3127990"/>
              <a:ext cx="3320729" cy="423310"/>
            </a:xfrm>
            <a:prstGeom prst="roundRect">
              <a:avLst>
                <a:gd name="adj" fmla="val 43668"/>
              </a:avLst>
            </a:prstGeom>
            <a:solidFill>
              <a:schemeClr val="accent3">
                <a:lumMod val="75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8" name="Rectangle 47">
              <a:extLst>
                <a:ext uri="{FF2B5EF4-FFF2-40B4-BE49-F238E27FC236}">
                  <a16:creationId xmlns:a16="http://schemas.microsoft.com/office/drawing/2014/main" id="{E461AEFF-1E04-6A42-D74F-774B9CFA245A}"/>
                </a:ext>
              </a:extLst>
            </p:cNvPr>
            <p:cNvSpPr/>
            <p:nvPr/>
          </p:nvSpPr>
          <p:spPr>
            <a:xfrm>
              <a:off x="7879238" y="3154979"/>
              <a:ext cx="2422458" cy="369332"/>
            </a:xfrm>
            <a:prstGeom prst="rect">
              <a:avLst/>
            </a:prstGeom>
          </p:spPr>
          <p:txBody>
            <a:bodyPr wrap="none">
              <a:spAutoFit/>
            </a:bodyPr>
            <a:lstStyle/>
            <a:p>
              <a:pPr algn="ctr"/>
              <a:r>
                <a:rPr lang="en-US"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K-nearest neighbor</a:t>
              </a:r>
            </a:p>
          </p:txBody>
        </p:sp>
      </p:grpSp>
      <p:grpSp>
        <p:nvGrpSpPr>
          <p:cNvPr id="49" name="Group 48">
            <a:extLst>
              <a:ext uri="{FF2B5EF4-FFF2-40B4-BE49-F238E27FC236}">
                <a16:creationId xmlns:a16="http://schemas.microsoft.com/office/drawing/2014/main" id="{D80C2C92-B677-2F39-F9FB-692C8C51ACAC}"/>
              </a:ext>
            </a:extLst>
          </p:cNvPr>
          <p:cNvGrpSpPr/>
          <p:nvPr/>
        </p:nvGrpSpPr>
        <p:grpSpPr>
          <a:xfrm>
            <a:off x="1729379" y="5274522"/>
            <a:ext cx="3320729" cy="423310"/>
            <a:chOff x="7430091" y="3127990"/>
            <a:chExt cx="3320729" cy="423310"/>
          </a:xfrm>
        </p:grpSpPr>
        <p:sp>
          <p:nvSpPr>
            <p:cNvPr id="50" name="Subtitle 2">
              <a:extLst>
                <a:ext uri="{FF2B5EF4-FFF2-40B4-BE49-F238E27FC236}">
                  <a16:creationId xmlns:a16="http://schemas.microsoft.com/office/drawing/2014/main" id="{BC0166CA-102F-6BA4-23CE-00B5332C6C55}"/>
                </a:ext>
              </a:extLst>
            </p:cNvPr>
            <p:cNvSpPr txBox="1">
              <a:spLocks/>
            </p:cNvSpPr>
            <p:nvPr/>
          </p:nvSpPr>
          <p:spPr>
            <a:xfrm>
              <a:off x="7430091" y="3127990"/>
              <a:ext cx="3320729" cy="423310"/>
            </a:xfrm>
            <a:prstGeom prst="roundRect">
              <a:avLst>
                <a:gd name="adj" fmla="val 43668"/>
              </a:avLst>
            </a:prstGeom>
            <a:solidFill>
              <a:schemeClr val="accent3">
                <a:lumMod val="5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1" name="Rectangle 50">
              <a:extLst>
                <a:ext uri="{FF2B5EF4-FFF2-40B4-BE49-F238E27FC236}">
                  <a16:creationId xmlns:a16="http://schemas.microsoft.com/office/drawing/2014/main" id="{6C7B39CF-AD9C-E222-E432-305BF94AD606}"/>
                </a:ext>
              </a:extLst>
            </p:cNvPr>
            <p:cNvSpPr/>
            <p:nvPr/>
          </p:nvSpPr>
          <p:spPr>
            <a:xfrm>
              <a:off x="7994655" y="3154979"/>
              <a:ext cx="2191626" cy="369332"/>
            </a:xfrm>
            <a:prstGeom prst="rect">
              <a:avLst/>
            </a:prstGeom>
          </p:spPr>
          <p:txBody>
            <a:bodyPr wrap="none">
              <a:spAutoFit/>
            </a:bodyPr>
            <a:lstStyle/>
            <a:p>
              <a:pPr algn="ctr"/>
              <a:r>
                <a:rPr lang="en-US"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Linear regression</a:t>
              </a:r>
            </a:p>
          </p:txBody>
        </p:sp>
      </p:grpSp>
      <p:pic>
        <p:nvPicPr>
          <p:cNvPr id="52" name="Graphic 51" descr="Chevron arrows with solid fill">
            <a:extLst>
              <a:ext uri="{FF2B5EF4-FFF2-40B4-BE49-F238E27FC236}">
                <a16:creationId xmlns:a16="http://schemas.microsoft.com/office/drawing/2014/main" id="{2DE266EA-634B-63E3-0E83-95D1966E60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3292860" y="3219109"/>
            <a:ext cx="193765" cy="502429"/>
          </a:xfrm>
          <a:prstGeom prst="rect">
            <a:avLst/>
          </a:prstGeom>
        </p:spPr>
      </p:pic>
      <p:pic>
        <p:nvPicPr>
          <p:cNvPr id="53" name="Graphic 52" descr="Chevron arrows with solid fill">
            <a:extLst>
              <a:ext uri="{FF2B5EF4-FFF2-40B4-BE49-F238E27FC236}">
                <a16:creationId xmlns:a16="http://schemas.microsoft.com/office/drawing/2014/main" id="{FC52E344-AF45-38AA-8186-4B9176ACB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3292860" y="4034312"/>
            <a:ext cx="193765" cy="502429"/>
          </a:xfrm>
          <a:prstGeom prst="rect">
            <a:avLst/>
          </a:prstGeom>
        </p:spPr>
      </p:pic>
      <p:pic>
        <p:nvPicPr>
          <p:cNvPr id="54" name="Graphic 53" descr="Chevron arrows with solid fill">
            <a:extLst>
              <a:ext uri="{FF2B5EF4-FFF2-40B4-BE49-F238E27FC236}">
                <a16:creationId xmlns:a16="http://schemas.microsoft.com/office/drawing/2014/main" id="{E7C64E91-7017-5785-BEEC-CEA6DB9510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3292860" y="4825887"/>
            <a:ext cx="193765" cy="502429"/>
          </a:xfrm>
          <a:prstGeom prst="rect">
            <a:avLst/>
          </a:prstGeom>
        </p:spPr>
      </p:pic>
      <p:cxnSp>
        <p:nvCxnSpPr>
          <p:cNvPr id="56" name="Straight Connector 55">
            <a:extLst>
              <a:ext uri="{FF2B5EF4-FFF2-40B4-BE49-F238E27FC236}">
                <a16:creationId xmlns:a16="http://schemas.microsoft.com/office/drawing/2014/main" id="{5337EC6B-096D-DF9F-16F0-6439A26AEF92}"/>
              </a:ext>
            </a:extLst>
          </p:cNvPr>
          <p:cNvCxnSpPr>
            <a:stCxn id="18" idx="2"/>
            <a:endCxn id="34" idx="0"/>
          </p:cNvCxnSpPr>
          <p:nvPr/>
        </p:nvCxnSpPr>
        <p:spPr>
          <a:xfrm>
            <a:off x="9090456" y="3283245"/>
            <a:ext cx="0" cy="199127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15A94CE-0433-49C4-D857-AE4E45E2A9DC}"/>
              </a:ext>
            </a:extLst>
          </p:cNvPr>
          <p:cNvGrpSpPr/>
          <p:nvPr/>
        </p:nvGrpSpPr>
        <p:grpSpPr>
          <a:xfrm>
            <a:off x="7430091" y="2859935"/>
            <a:ext cx="3320729" cy="423310"/>
            <a:chOff x="7430091" y="3127990"/>
            <a:chExt cx="3320729" cy="423310"/>
          </a:xfrm>
        </p:grpSpPr>
        <p:sp>
          <p:nvSpPr>
            <p:cNvPr id="18" name="Subtitle 2">
              <a:extLst>
                <a:ext uri="{FF2B5EF4-FFF2-40B4-BE49-F238E27FC236}">
                  <a16:creationId xmlns:a16="http://schemas.microsoft.com/office/drawing/2014/main" id="{04B13C12-ACA5-0670-4280-548EC61AF110}"/>
                </a:ext>
              </a:extLst>
            </p:cNvPr>
            <p:cNvSpPr txBox="1">
              <a:spLocks/>
            </p:cNvSpPr>
            <p:nvPr/>
          </p:nvSpPr>
          <p:spPr>
            <a:xfrm>
              <a:off x="7430091" y="3127990"/>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4D80545F-53B3-006B-63FC-200D396CB62E}"/>
                </a:ext>
              </a:extLst>
            </p:cNvPr>
            <p:cNvSpPr/>
            <p:nvPr/>
          </p:nvSpPr>
          <p:spPr>
            <a:xfrm>
              <a:off x="8469935" y="3154979"/>
              <a:ext cx="1241045" cy="369332"/>
            </a:xfrm>
            <a:prstGeom prst="rect">
              <a:avLst/>
            </a:prstGeom>
          </p:spPr>
          <p:txBody>
            <a:bodyPr wrap="non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Model ID</a:t>
              </a:r>
            </a:p>
          </p:txBody>
        </p:sp>
      </p:grpSp>
      <p:grpSp>
        <p:nvGrpSpPr>
          <p:cNvPr id="27" name="Group 26">
            <a:extLst>
              <a:ext uri="{FF2B5EF4-FFF2-40B4-BE49-F238E27FC236}">
                <a16:creationId xmlns:a16="http://schemas.microsoft.com/office/drawing/2014/main" id="{3FB805DC-5F1A-9E47-C1D8-A19A13F5CE8E}"/>
              </a:ext>
            </a:extLst>
          </p:cNvPr>
          <p:cNvGrpSpPr/>
          <p:nvPr/>
        </p:nvGrpSpPr>
        <p:grpSpPr>
          <a:xfrm>
            <a:off x="7430091" y="3664797"/>
            <a:ext cx="3320729" cy="423310"/>
            <a:chOff x="7430091" y="3127990"/>
            <a:chExt cx="3320729" cy="423310"/>
          </a:xfrm>
        </p:grpSpPr>
        <p:sp>
          <p:nvSpPr>
            <p:cNvPr id="28" name="Subtitle 2">
              <a:extLst>
                <a:ext uri="{FF2B5EF4-FFF2-40B4-BE49-F238E27FC236}">
                  <a16:creationId xmlns:a16="http://schemas.microsoft.com/office/drawing/2014/main" id="{ED0001AD-02B5-B950-E297-B56F720C7A1A}"/>
                </a:ext>
              </a:extLst>
            </p:cNvPr>
            <p:cNvSpPr txBox="1">
              <a:spLocks/>
            </p:cNvSpPr>
            <p:nvPr/>
          </p:nvSpPr>
          <p:spPr>
            <a:xfrm>
              <a:off x="7430091" y="3127990"/>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DB918663-0A00-46CE-F194-72219F45CE08}"/>
                </a:ext>
              </a:extLst>
            </p:cNvPr>
            <p:cNvSpPr/>
            <p:nvPr/>
          </p:nvSpPr>
          <p:spPr>
            <a:xfrm>
              <a:off x="8502798" y="3154979"/>
              <a:ext cx="1175322" cy="369332"/>
            </a:xfrm>
            <a:prstGeom prst="rect">
              <a:avLst/>
            </a:prstGeom>
          </p:spPr>
          <p:txBody>
            <a:bodyPr wrap="non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Year Old</a:t>
              </a:r>
            </a:p>
          </p:txBody>
        </p:sp>
      </p:grpSp>
      <p:grpSp>
        <p:nvGrpSpPr>
          <p:cNvPr id="30" name="Group 29">
            <a:extLst>
              <a:ext uri="{FF2B5EF4-FFF2-40B4-BE49-F238E27FC236}">
                <a16:creationId xmlns:a16="http://schemas.microsoft.com/office/drawing/2014/main" id="{245631AB-D8B5-13B1-384E-BE22C56691F8}"/>
              </a:ext>
            </a:extLst>
          </p:cNvPr>
          <p:cNvGrpSpPr/>
          <p:nvPr/>
        </p:nvGrpSpPr>
        <p:grpSpPr>
          <a:xfrm>
            <a:off x="7430091" y="4469659"/>
            <a:ext cx="3320729" cy="423310"/>
            <a:chOff x="7430091" y="3127990"/>
            <a:chExt cx="3320729" cy="423310"/>
          </a:xfrm>
        </p:grpSpPr>
        <p:sp>
          <p:nvSpPr>
            <p:cNvPr id="31" name="Subtitle 2">
              <a:extLst>
                <a:ext uri="{FF2B5EF4-FFF2-40B4-BE49-F238E27FC236}">
                  <a16:creationId xmlns:a16="http://schemas.microsoft.com/office/drawing/2014/main" id="{063732C7-D75F-0E9A-508C-3CA53B379962}"/>
                </a:ext>
              </a:extLst>
            </p:cNvPr>
            <p:cNvSpPr txBox="1">
              <a:spLocks/>
            </p:cNvSpPr>
            <p:nvPr/>
          </p:nvSpPr>
          <p:spPr>
            <a:xfrm>
              <a:off x="7430091" y="3127990"/>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ABE97ED3-B5B4-E615-DBBB-894272E60EE4}"/>
                </a:ext>
              </a:extLst>
            </p:cNvPr>
            <p:cNvSpPr/>
            <p:nvPr/>
          </p:nvSpPr>
          <p:spPr>
            <a:xfrm>
              <a:off x="8546080" y="3154979"/>
              <a:ext cx="1088760" cy="369332"/>
            </a:xfrm>
            <a:prstGeom prst="rect">
              <a:avLst/>
            </a:prstGeom>
          </p:spPr>
          <p:txBody>
            <a:bodyPr wrap="non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Mileage</a:t>
              </a:r>
            </a:p>
          </p:txBody>
        </p:sp>
      </p:grpSp>
      <p:grpSp>
        <p:nvGrpSpPr>
          <p:cNvPr id="33" name="Group 32">
            <a:extLst>
              <a:ext uri="{FF2B5EF4-FFF2-40B4-BE49-F238E27FC236}">
                <a16:creationId xmlns:a16="http://schemas.microsoft.com/office/drawing/2014/main" id="{99805317-3451-B588-6141-F3A3297F099A}"/>
              </a:ext>
            </a:extLst>
          </p:cNvPr>
          <p:cNvGrpSpPr/>
          <p:nvPr/>
        </p:nvGrpSpPr>
        <p:grpSpPr>
          <a:xfrm>
            <a:off x="7430091" y="5274522"/>
            <a:ext cx="3320729" cy="423310"/>
            <a:chOff x="7430091" y="3127990"/>
            <a:chExt cx="3320729" cy="423310"/>
          </a:xfrm>
        </p:grpSpPr>
        <p:sp>
          <p:nvSpPr>
            <p:cNvPr id="34" name="Subtitle 2">
              <a:extLst>
                <a:ext uri="{FF2B5EF4-FFF2-40B4-BE49-F238E27FC236}">
                  <a16:creationId xmlns:a16="http://schemas.microsoft.com/office/drawing/2014/main" id="{C542C989-28A2-4741-D309-92BA3B3C4D75}"/>
                </a:ext>
              </a:extLst>
            </p:cNvPr>
            <p:cNvSpPr txBox="1">
              <a:spLocks/>
            </p:cNvSpPr>
            <p:nvPr/>
          </p:nvSpPr>
          <p:spPr>
            <a:xfrm>
              <a:off x="7430091" y="3127990"/>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5" name="Rectangle 34">
              <a:extLst>
                <a:ext uri="{FF2B5EF4-FFF2-40B4-BE49-F238E27FC236}">
                  <a16:creationId xmlns:a16="http://schemas.microsoft.com/office/drawing/2014/main" id="{AB2295F9-89DF-C701-CE31-E53AA4F42B76}"/>
                </a:ext>
              </a:extLst>
            </p:cNvPr>
            <p:cNvSpPr/>
            <p:nvPr/>
          </p:nvSpPr>
          <p:spPr>
            <a:xfrm>
              <a:off x="8653481" y="3154979"/>
              <a:ext cx="873958" cy="369332"/>
            </a:xfrm>
            <a:prstGeom prst="rect">
              <a:avLst/>
            </a:prstGeom>
          </p:spPr>
          <p:txBody>
            <a:bodyPr wrap="non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Brand</a:t>
              </a:r>
            </a:p>
          </p:txBody>
        </p:sp>
      </p:grpSp>
      <p:sp>
        <p:nvSpPr>
          <p:cNvPr id="67" name="Title 1">
            <a:extLst>
              <a:ext uri="{FF2B5EF4-FFF2-40B4-BE49-F238E27FC236}">
                <a16:creationId xmlns:a16="http://schemas.microsoft.com/office/drawing/2014/main" id="{9861DC33-022E-5A59-0FD3-E0BE5064EE62}"/>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Results</a:t>
            </a:r>
          </a:p>
        </p:txBody>
      </p:sp>
    </p:spTree>
    <p:extLst>
      <p:ext uri="{BB962C8B-B14F-4D97-AF65-F5344CB8AC3E}">
        <p14:creationId xmlns:p14="http://schemas.microsoft.com/office/powerpoint/2010/main" val="398640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99264" y="609804"/>
            <a:ext cx="1556201"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Introduction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Content Placeholder 2">
            <a:extLst>
              <a:ext uri="{FF2B5EF4-FFF2-40B4-BE49-F238E27FC236}">
                <a16:creationId xmlns:a16="http://schemas.microsoft.com/office/drawing/2014/main" id="{F2CAAC60-84E8-8D5E-3915-90C62E683BD4}"/>
              </a:ext>
            </a:extLst>
          </p:cNvPr>
          <p:cNvSpPr>
            <a:spLocks noGrp="1"/>
          </p:cNvSpPr>
          <p:nvPr>
            <p:ph idx="1"/>
          </p:nvPr>
        </p:nvSpPr>
        <p:spPr>
          <a:xfrm>
            <a:off x="1155423" y="4401780"/>
            <a:ext cx="9881154" cy="1157288"/>
          </a:xfrm>
        </p:spPr>
        <p:txBody>
          <a:bodyPr anchor="ctr" anchorCtr="0">
            <a:noAutofit/>
          </a:bodyPr>
          <a:lstStyle/>
          <a:p>
            <a:pPr marL="0" indent="0" algn="ctr">
              <a:buNone/>
            </a:pPr>
            <a:r>
              <a:rPr lang="en-US" sz="2000" dirty="0">
                <a:solidFill>
                  <a:schemeClr val="bg1">
                    <a:lumMod val="85000"/>
                  </a:schemeClr>
                </a:solidFill>
              </a:rPr>
              <a:t>From the onset of </a:t>
            </a:r>
            <a:r>
              <a:rPr lang="en-US" sz="2000" dirty="0">
                <a:solidFill>
                  <a:schemeClr val="accent2">
                    <a:lumMod val="75000"/>
                  </a:schemeClr>
                </a:solidFill>
              </a:rPr>
              <a:t>Coronavirus pandemic</a:t>
            </a:r>
            <a:r>
              <a:rPr lang="en-US" sz="2000" dirty="0">
                <a:solidFill>
                  <a:schemeClr val="bg1">
                    <a:lumMod val="85000"/>
                  </a:schemeClr>
                </a:solidFill>
              </a:rPr>
              <a:t>, the U.S used car market has seen unprecedented rate of increase in the second-hand automobiles’ prices. </a:t>
            </a:r>
            <a:endParaRPr lang="en-US" sz="20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Project Description</a:t>
            </a:r>
          </a:p>
        </p:txBody>
      </p:sp>
      <p:pic>
        <p:nvPicPr>
          <p:cNvPr id="5" name="Picture 4" descr="Line chart&#10;&#10;Description automatically generated">
            <a:extLst>
              <a:ext uri="{FF2B5EF4-FFF2-40B4-BE49-F238E27FC236}">
                <a16:creationId xmlns:a16="http://schemas.microsoft.com/office/drawing/2014/main" id="{CCD2DF10-B10C-A3F0-5393-A8D36BEE90D5}"/>
              </a:ext>
            </a:extLst>
          </p:cNvPr>
          <p:cNvPicPr>
            <a:picLocks noChangeAspect="1"/>
          </p:cNvPicPr>
          <p:nvPr/>
        </p:nvPicPr>
        <p:blipFill>
          <a:blip r:embed="rId3"/>
          <a:stretch>
            <a:fillRect/>
          </a:stretch>
        </p:blipFill>
        <p:spPr>
          <a:xfrm>
            <a:off x="3203936" y="1964780"/>
            <a:ext cx="5784127" cy="2228473"/>
          </a:xfrm>
          <a:prstGeom prst="rect">
            <a:avLst/>
          </a:prstGeom>
        </p:spPr>
      </p:pic>
      <p:sp>
        <p:nvSpPr>
          <p:cNvPr id="6" name="Rectangle 5">
            <a:extLst>
              <a:ext uri="{FF2B5EF4-FFF2-40B4-BE49-F238E27FC236}">
                <a16:creationId xmlns:a16="http://schemas.microsoft.com/office/drawing/2014/main" id="{8FCA5F40-B22E-8F60-0AEF-08B9AC52A590}"/>
              </a:ext>
            </a:extLst>
          </p:cNvPr>
          <p:cNvSpPr/>
          <p:nvPr/>
        </p:nvSpPr>
        <p:spPr>
          <a:xfrm>
            <a:off x="8778807" y="6288769"/>
            <a:ext cx="3236730" cy="307777"/>
          </a:xfrm>
          <a:prstGeom prst="rect">
            <a:avLst/>
          </a:prstGeom>
        </p:spPr>
        <p:txBody>
          <a:bodyPr wrap="square">
            <a:spAutoFit/>
          </a:bodyPr>
          <a:lstStyle/>
          <a:p>
            <a:r>
              <a:rPr lang="en-US" sz="1400" dirty="0">
                <a:solidFill>
                  <a:schemeClr val="bg1">
                    <a:lumMod val="50000"/>
                  </a:schemeClr>
                </a:solidFill>
              </a:rPr>
              <a:t>Source: FRED (https://</a:t>
            </a:r>
            <a:r>
              <a:rPr lang="en-US" sz="1400" dirty="0" err="1">
                <a:solidFill>
                  <a:schemeClr val="bg1">
                    <a:lumMod val="50000"/>
                  </a:schemeClr>
                </a:solidFill>
              </a:rPr>
              <a:t>fred.stlouisfed.org</a:t>
            </a:r>
            <a:r>
              <a:rPr lang="en-US" sz="1400" dirty="0">
                <a:solidFill>
                  <a:schemeClr val="bg1">
                    <a:lumMod val="50000"/>
                  </a:schemeClr>
                </a:solidFill>
              </a:rPr>
              <a:t>)</a:t>
            </a:r>
          </a:p>
        </p:txBody>
      </p:sp>
    </p:spTree>
    <p:extLst>
      <p:ext uri="{BB962C8B-B14F-4D97-AF65-F5344CB8AC3E}">
        <p14:creationId xmlns:p14="http://schemas.microsoft.com/office/powerpoint/2010/main" val="2129950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7FD604AB-F52F-04B0-418C-5B4FC5DC7610}"/>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Challenges</a:t>
            </a:r>
          </a:p>
        </p:txBody>
      </p:sp>
      <p:sp>
        <p:nvSpPr>
          <p:cNvPr id="10" name="Oval 9">
            <a:extLst>
              <a:ext uri="{FF2B5EF4-FFF2-40B4-BE49-F238E27FC236}">
                <a16:creationId xmlns:a16="http://schemas.microsoft.com/office/drawing/2014/main" id="{1C036E91-1B40-E1B9-26B0-3F5020C39376}"/>
              </a:ext>
            </a:extLst>
          </p:cNvPr>
          <p:cNvSpPr/>
          <p:nvPr/>
        </p:nvSpPr>
        <p:spPr>
          <a:xfrm>
            <a:off x="2198907" y="2180063"/>
            <a:ext cx="1704019" cy="170401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0435ABB-93C3-4F19-FB62-4FD92E72A5CC}"/>
              </a:ext>
            </a:extLst>
          </p:cNvPr>
          <p:cNvSpPr/>
          <p:nvPr/>
        </p:nvSpPr>
        <p:spPr>
          <a:xfrm>
            <a:off x="5298946" y="2180063"/>
            <a:ext cx="1704019" cy="1704019"/>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D28FB60-FFD5-8B8E-DC93-B176F4DC64CB}"/>
              </a:ext>
            </a:extLst>
          </p:cNvPr>
          <p:cNvSpPr/>
          <p:nvPr/>
        </p:nvSpPr>
        <p:spPr>
          <a:xfrm>
            <a:off x="8521648" y="2180063"/>
            <a:ext cx="1704019" cy="170401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D0533E-22F0-83D8-25DA-5DE30DEAEB2A}"/>
              </a:ext>
            </a:extLst>
          </p:cNvPr>
          <p:cNvSpPr/>
          <p:nvPr/>
        </p:nvSpPr>
        <p:spPr>
          <a:xfrm>
            <a:off x="2575465" y="2708906"/>
            <a:ext cx="950901"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Null</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Values</a:t>
            </a:r>
          </a:p>
        </p:txBody>
      </p:sp>
      <p:sp>
        <p:nvSpPr>
          <p:cNvPr id="19" name="Oval 18">
            <a:extLst>
              <a:ext uri="{FF2B5EF4-FFF2-40B4-BE49-F238E27FC236}">
                <a16:creationId xmlns:a16="http://schemas.microsoft.com/office/drawing/2014/main" id="{34469DB9-3D5B-8F4D-2228-69FC53F70B39}"/>
              </a:ext>
            </a:extLst>
          </p:cNvPr>
          <p:cNvSpPr/>
          <p:nvPr/>
        </p:nvSpPr>
        <p:spPr>
          <a:xfrm>
            <a:off x="2905949" y="3739114"/>
            <a:ext cx="289932" cy="289932"/>
          </a:xfrm>
          <a:prstGeom prst="ellipse">
            <a:avLst/>
          </a:prstGeom>
          <a:solidFill>
            <a:schemeClr val="accent2">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21" name="Straight Connector 20">
            <a:extLst>
              <a:ext uri="{FF2B5EF4-FFF2-40B4-BE49-F238E27FC236}">
                <a16:creationId xmlns:a16="http://schemas.microsoft.com/office/drawing/2014/main" id="{95859DFD-5C8B-632E-C7FA-70805FF041AE}"/>
              </a:ext>
            </a:extLst>
          </p:cNvPr>
          <p:cNvCxnSpPr>
            <a:cxnSpLocks/>
            <a:stCxn id="19" idx="4"/>
          </p:cNvCxnSpPr>
          <p:nvPr/>
        </p:nvCxnSpPr>
        <p:spPr>
          <a:xfrm>
            <a:off x="3050915"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C04C2FE-316B-C9F9-C337-835134A67B72}"/>
              </a:ext>
            </a:extLst>
          </p:cNvPr>
          <p:cNvSpPr/>
          <p:nvPr/>
        </p:nvSpPr>
        <p:spPr>
          <a:xfrm>
            <a:off x="2082343" y="4638905"/>
            <a:ext cx="1937144" cy="1384995"/>
          </a:xfrm>
          <a:prstGeom prst="rect">
            <a:avLst/>
          </a:prstGeom>
        </p:spPr>
        <p:txBody>
          <a:bodyPr wrap="square">
            <a:spAutoFit/>
          </a:bodyPr>
          <a:lstStyle/>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MSRP</a:t>
            </a:r>
          </a:p>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Transmission</a:t>
            </a:r>
          </a:p>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Fuel type</a:t>
            </a:r>
          </a:p>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Body Type</a:t>
            </a:r>
          </a:p>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 Count</a:t>
            </a:r>
          </a:p>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Owner count</a:t>
            </a:r>
          </a:p>
        </p:txBody>
      </p:sp>
      <p:sp>
        <p:nvSpPr>
          <p:cNvPr id="26" name="Rectangle 25">
            <a:extLst>
              <a:ext uri="{FF2B5EF4-FFF2-40B4-BE49-F238E27FC236}">
                <a16:creationId xmlns:a16="http://schemas.microsoft.com/office/drawing/2014/main" id="{F2ED6278-77C3-5446-E887-EE1BE58488DC}"/>
              </a:ext>
            </a:extLst>
          </p:cNvPr>
          <p:cNvSpPr/>
          <p:nvPr/>
        </p:nvSpPr>
        <p:spPr>
          <a:xfrm>
            <a:off x="5396585" y="2708906"/>
            <a:ext cx="1508746"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Collinearity</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problem</a:t>
            </a:r>
          </a:p>
        </p:txBody>
      </p:sp>
      <p:sp>
        <p:nvSpPr>
          <p:cNvPr id="27" name="Rectangle 26">
            <a:extLst>
              <a:ext uri="{FF2B5EF4-FFF2-40B4-BE49-F238E27FC236}">
                <a16:creationId xmlns:a16="http://schemas.microsoft.com/office/drawing/2014/main" id="{835C7C48-B530-AC76-195D-B5636658C8CC}"/>
              </a:ext>
            </a:extLst>
          </p:cNvPr>
          <p:cNvSpPr/>
          <p:nvPr/>
        </p:nvSpPr>
        <p:spPr>
          <a:xfrm>
            <a:off x="8862943" y="2708906"/>
            <a:ext cx="1021434"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KNN</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Scaling</a:t>
            </a:r>
          </a:p>
        </p:txBody>
      </p:sp>
      <p:sp>
        <p:nvSpPr>
          <p:cNvPr id="28" name="Oval 27">
            <a:extLst>
              <a:ext uri="{FF2B5EF4-FFF2-40B4-BE49-F238E27FC236}">
                <a16:creationId xmlns:a16="http://schemas.microsoft.com/office/drawing/2014/main" id="{E9764017-3408-D6E8-2D26-94A21C924CD5}"/>
              </a:ext>
            </a:extLst>
          </p:cNvPr>
          <p:cNvSpPr/>
          <p:nvPr/>
        </p:nvSpPr>
        <p:spPr>
          <a:xfrm>
            <a:off x="6005989" y="3739114"/>
            <a:ext cx="289932" cy="289932"/>
          </a:xfrm>
          <a:prstGeom prst="ellipse">
            <a:avLst/>
          </a:prstGeom>
          <a:solidFill>
            <a:schemeClr val="accent4">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5361886-B8A4-32E3-06E1-BEE43286DD43}"/>
              </a:ext>
            </a:extLst>
          </p:cNvPr>
          <p:cNvCxnSpPr>
            <a:cxnSpLocks/>
            <a:stCxn id="28" idx="4"/>
          </p:cNvCxnSpPr>
          <p:nvPr/>
        </p:nvCxnSpPr>
        <p:spPr>
          <a:xfrm>
            <a:off x="6150955"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6B59FB2-2D07-42FF-F315-229F6AA791A2}"/>
              </a:ext>
            </a:extLst>
          </p:cNvPr>
          <p:cNvSpPr/>
          <p:nvPr/>
        </p:nvSpPr>
        <p:spPr>
          <a:xfrm>
            <a:off x="9250994" y="3739114"/>
            <a:ext cx="289932" cy="289932"/>
          </a:xfrm>
          <a:prstGeom prst="ellipse">
            <a:avLst/>
          </a:prstGeom>
          <a:solidFill>
            <a:schemeClr val="accent6">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986C3E59-7C50-2EE2-1312-614FE8B2A5F2}"/>
              </a:ext>
            </a:extLst>
          </p:cNvPr>
          <p:cNvCxnSpPr>
            <a:cxnSpLocks/>
            <a:stCxn id="30" idx="4"/>
          </p:cNvCxnSpPr>
          <p:nvPr/>
        </p:nvCxnSpPr>
        <p:spPr>
          <a:xfrm>
            <a:off x="9395960"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6E9DF6C-E4C0-8C0B-82FF-B9EBB2DFCCF7}"/>
              </a:ext>
            </a:extLst>
          </p:cNvPr>
          <p:cNvSpPr/>
          <p:nvPr/>
        </p:nvSpPr>
        <p:spPr>
          <a:xfrm>
            <a:off x="5182383" y="4746626"/>
            <a:ext cx="1937144" cy="1169551"/>
          </a:xfrm>
          <a:prstGeom prst="rect">
            <a:avLst/>
          </a:prstGeom>
        </p:spPr>
        <p:txBody>
          <a:bodyPr wrap="square">
            <a:spAutoFit/>
          </a:bodyPr>
          <a:lstStyle/>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Apple </a:t>
            </a:r>
            <a:r>
              <a:rPr lang="en-US" sz="1400" b="1" dirty="0" err="1">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Carplay</a:t>
            </a:r>
            <a:endPar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Vs.</a:t>
            </a:r>
          </a:p>
          <a:p>
            <a:pPr algn="ctr"/>
            <a:endPar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Android auto</a:t>
            </a:r>
          </a:p>
        </p:txBody>
      </p:sp>
      <p:sp>
        <p:nvSpPr>
          <p:cNvPr id="33" name="Rectangle 32">
            <a:extLst>
              <a:ext uri="{FF2B5EF4-FFF2-40B4-BE49-F238E27FC236}">
                <a16:creationId xmlns:a16="http://schemas.microsoft.com/office/drawing/2014/main" id="{2C1BAC90-5179-33D2-9F64-FBDBA5A4296A}"/>
              </a:ext>
            </a:extLst>
          </p:cNvPr>
          <p:cNvSpPr/>
          <p:nvPr/>
        </p:nvSpPr>
        <p:spPr>
          <a:xfrm>
            <a:off x="8139161" y="4746625"/>
            <a:ext cx="2513598" cy="1384995"/>
          </a:xfrm>
          <a:prstGeom prst="rect">
            <a:avLst/>
          </a:prstGeom>
        </p:spPr>
        <p:txBody>
          <a:bodyPr wrap="square">
            <a:spAutoFit/>
          </a:bodyPr>
          <a:lstStyle/>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 &amp; Model &amp; Color..</a:t>
            </a:r>
          </a:p>
          <a:p>
            <a:pPr algn="ctr"/>
            <a:endPar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Vs.</a:t>
            </a:r>
          </a:p>
          <a:p>
            <a:pPr algn="ctr"/>
            <a:b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b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 Count &amp; Transmission</a:t>
            </a:r>
            <a:r>
              <a:rPr lang="en-US" altLang="ko-KR"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88020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7FD604AB-F52F-04B0-418C-5B4FC5DC7610}"/>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Challenges</a:t>
            </a:r>
          </a:p>
        </p:txBody>
      </p:sp>
      <p:sp>
        <p:nvSpPr>
          <p:cNvPr id="10" name="Oval 9">
            <a:extLst>
              <a:ext uri="{FF2B5EF4-FFF2-40B4-BE49-F238E27FC236}">
                <a16:creationId xmlns:a16="http://schemas.microsoft.com/office/drawing/2014/main" id="{1C036E91-1B40-E1B9-26B0-3F5020C39376}"/>
              </a:ext>
            </a:extLst>
          </p:cNvPr>
          <p:cNvSpPr/>
          <p:nvPr/>
        </p:nvSpPr>
        <p:spPr>
          <a:xfrm>
            <a:off x="2198907" y="2180063"/>
            <a:ext cx="1704019" cy="170401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1D0533E-22F0-83D8-25DA-5DE30DEAEB2A}"/>
              </a:ext>
            </a:extLst>
          </p:cNvPr>
          <p:cNvSpPr/>
          <p:nvPr/>
        </p:nvSpPr>
        <p:spPr>
          <a:xfrm>
            <a:off x="2575465" y="2708906"/>
            <a:ext cx="950901"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Null</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Values</a:t>
            </a:r>
          </a:p>
        </p:txBody>
      </p:sp>
      <p:sp>
        <p:nvSpPr>
          <p:cNvPr id="19" name="Oval 18">
            <a:extLst>
              <a:ext uri="{FF2B5EF4-FFF2-40B4-BE49-F238E27FC236}">
                <a16:creationId xmlns:a16="http://schemas.microsoft.com/office/drawing/2014/main" id="{34469DB9-3D5B-8F4D-2228-69FC53F70B39}"/>
              </a:ext>
            </a:extLst>
          </p:cNvPr>
          <p:cNvSpPr/>
          <p:nvPr/>
        </p:nvSpPr>
        <p:spPr>
          <a:xfrm>
            <a:off x="2905949" y="3739114"/>
            <a:ext cx="289932" cy="289932"/>
          </a:xfrm>
          <a:prstGeom prst="ellipse">
            <a:avLst/>
          </a:prstGeom>
          <a:solidFill>
            <a:schemeClr val="accent2">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21" name="Straight Connector 20">
            <a:extLst>
              <a:ext uri="{FF2B5EF4-FFF2-40B4-BE49-F238E27FC236}">
                <a16:creationId xmlns:a16="http://schemas.microsoft.com/office/drawing/2014/main" id="{95859DFD-5C8B-632E-C7FA-70805FF041AE}"/>
              </a:ext>
            </a:extLst>
          </p:cNvPr>
          <p:cNvCxnSpPr>
            <a:cxnSpLocks/>
            <a:stCxn id="19" idx="4"/>
          </p:cNvCxnSpPr>
          <p:nvPr/>
        </p:nvCxnSpPr>
        <p:spPr>
          <a:xfrm>
            <a:off x="3050915"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C04C2FE-316B-C9F9-C337-835134A67B72}"/>
              </a:ext>
            </a:extLst>
          </p:cNvPr>
          <p:cNvSpPr/>
          <p:nvPr/>
        </p:nvSpPr>
        <p:spPr>
          <a:xfrm>
            <a:off x="2082343" y="4638905"/>
            <a:ext cx="1937144" cy="1107996"/>
          </a:xfrm>
          <a:prstGeom prst="rect">
            <a:avLst/>
          </a:prstGeom>
        </p:spPr>
        <p:txBody>
          <a:bodyPr wrap="square">
            <a:spAutoFit/>
          </a:bodyPr>
          <a:lstStyle/>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MSRP</a:t>
            </a: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Transmission</a:t>
            </a: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Fuel type</a:t>
            </a: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Body Type</a:t>
            </a: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 Count</a:t>
            </a: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Owner count</a:t>
            </a:r>
          </a:p>
        </p:txBody>
      </p:sp>
      <p:sp>
        <p:nvSpPr>
          <p:cNvPr id="22" name="Rectangle 21">
            <a:extLst>
              <a:ext uri="{FF2B5EF4-FFF2-40B4-BE49-F238E27FC236}">
                <a16:creationId xmlns:a16="http://schemas.microsoft.com/office/drawing/2014/main" id="{D75F7FCC-84F6-6321-142E-6130F8511FBA}"/>
              </a:ext>
            </a:extLst>
          </p:cNvPr>
          <p:cNvSpPr/>
          <p:nvPr/>
        </p:nvSpPr>
        <p:spPr>
          <a:xfrm>
            <a:off x="6625819" y="3429309"/>
            <a:ext cx="3553080"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1,770 </a:t>
            </a: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of </a:t>
            </a: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31,015 </a:t>
            </a: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observations</a:t>
            </a:r>
            <a:endPar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3" name="Rectangle 22">
            <a:extLst>
              <a:ext uri="{FF2B5EF4-FFF2-40B4-BE49-F238E27FC236}">
                <a16:creationId xmlns:a16="http://schemas.microsoft.com/office/drawing/2014/main" id="{37C0B666-70DE-F04B-952E-76F03E61F9FC}"/>
              </a:ext>
            </a:extLst>
          </p:cNvPr>
          <p:cNvSpPr/>
          <p:nvPr/>
        </p:nvSpPr>
        <p:spPr>
          <a:xfrm>
            <a:off x="7208203" y="4420733"/>
            <a:ext cx="2388307" cy="461665"/>
          </a:xfrm>
          <a:prstGeom prst="rect">
            <a:avLst/>
          </a:prstGeom>
        </p:spPr>
        <p:txBody>
          <a:bodyPr wrap="square">
            <a:spAutoFit/>
          </a:bodyPr>
          <a:lstStyle/>
          <a:p>
            <a:pPr algn="ctr"/>
            <a:r>
              <a:rPr lang="en-US" sz="2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Remove  </a:t>
            </a:r>
            <a:r>
              <a:rPr lang="en-US" sz="2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5.7%</a:t>
            </a:r>
          </a:p>
        </p:txBody>
      </p:sp>
      <p:sp>
        <p:nvSpPr>
          <p:cNvPr id="35" name="Subtitle 2">
            <a:extLst>
              <a:ext uri="{FF2B5EF4-FFF2-40B4-BE49-F238E27FC236}">
                <a16:creationId xmlns:a16="http://schemas.microsoft.com/office/drawing/2014/main" id="{69AF6017-498A-4DC9-E469-C91BFE3E5658}"/>
              </a:ext>
            </a:extLst>
          </p:cNvPr>
          <p:cNvSpPr txBox="1">
            <a:spLocks/>
          </p:cNvSpPr>
          <p:nvPr/>
        </p:nvSpPr>
        <p:spPr>
          <a:xfrm>
            <a:off x="6741996" y="2153074"/>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30329959-5013-658B-328C-03A77E0C631F}"/>
              </a:ext>
            </a:extLst>
          </p:cNvPr>
          <p:cNvSpPr/>
          <p:nvPr/>
        </p:nvSpPr>
        <p:spPr>
          <a:xfrm>
            <a:off x="6907501" y="2180063"/>
            <a:ext cx="2989720"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Drop the missing values</a:t>
            </a:r>
          </a:p>
        </p:txBody>
      </p:sp>
      <p:pic>
        <p:nvPicPr>
          <p:cNvPr id="36" name="Graphic 35" descr="Chevron arrows with solid fill">
            <a:extLst>
              <a:ext uri="{FF2B5EF4-FFF2-40B4-BE49-F238E27FC236}">
                <a16:creationId xmlns:a16="http://schemas.microsoft.com/office/drawing/2014/main" id="{430079FF-9CC4-0CC4-AA4F-F2C50EB391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1564" y="3129179"/>
            <a:ext cx="977090" cy="899867"/>
          </a:xfrm>
          <a:prstGeom prst="rect">
            <a:avLst/>
          </a:prstGeom>
        </p:spPr>
      </p:pic>
      <p:sp>
        <p:nvSpPr>
          <p:cNvPr id="3" name="Rectangle 2">
            <a:extLst>
              <a:ext uri="{FF2B5EF4-FFF2-40B4-BE49-F238E27FC236}">
                <a16:creationId xmlns:a16="http://schemas.microsoft.com/office/drawing/2014/main" id="{4DA9026F-B36D-22D7-73DA-6788527745A7}"/>
              </a:ext>
            </a:extLst>
          </p:cNvPr>
          <p:cNvSpPr/>
          <p:nvPr/>
        </p:nvSpPr>
        <p:spPr>
          <a:xfrm>
            <a:off x="6673359" y="4860047"/>
            <a:ext cx="3457998" cy="523220"/>
          </a:xfrm>
          <a:prstGeom prst="rect">
            <a:avLst/>
          </a:prstGeom>
        </p:spPr>
        <p:txBody>
          <a:bodyPr wrap="none">
            <a:spAutoFit/>
          </a:bodyPr>
          <a:lstStyle/>
          <a:p>
            <a:pPr algn="ctr"/>
            <a:r>
              <a:rPr lang="en-US" sz="28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31,015</a:t>
            </a:r>
            <a:r>
              <a:rPr lang="en-US"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observations left</a:t>
            </a:r>
          </a:p>
        </p:txBody>
      </p:sp>
    </p:spTree>
    <p:extLst>
      <p:ext uri="{BB962C8B-B14F-4D97-AF65-F5344CB8AC3E}">
        <p14:creationId xmlns:p14="http://schemas.microsoft.com/office/powerpoint/2010/main" val="22657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1DFE76C-304C-1B93-2EA7-781B355E5301}"/>
              </a:ext>
            </a:extLst>
          </p:cNvPr>
          <p:cNvGrpSpPr/>
          <p:nvPr/>
        </p:nvGrpSpPr>
        <p:grpSpPr>
          <a:xfrm>
            <a:off x="2081726" y="2180063"/>
            <a:ext cx="1937144" cy="3505282"/>
            <a:chOff x="5182383" y="2180063"/>
            <a:chExt cx="1937144" cy="3505282"/>
          </a:xfrm>
        </p:grpSpPr>
        <p:sp>
          <p:nvSpPr>
            <p:cNvPr id="16" name="Oval 15">
              <a:extLst>
                <a:ext uri="{FF2B5EF4-FFF2-40B4-BE49-F238E27FC236}">
                  <a16:creationId xmlns:a16="http://schemas.microsoft.com/office/drawing/2014/main" id="{00435ABB-93C3-4F19-FB62-4FD92E72A5CC}"/>
                </a:ext>
              </a:extLst>
            </p:cNvPr>
            <p:cNvSpPr/>
            <p:nvPr/>
          </p:nvSpPr>
          <p:spPr>
            <a:xfrm>
              <a:off x="5298946" y="2180063"/>
              <a:ext cx="1704019" cy="1704019"/>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ED6278-77C3-5446-E887-EE1BE58488DC}"/>
                </a:ext>
              </a:extLst>
            </p:cNvPr>
            <p:cNvSpPr/>
            <p:nvPr/>
          </p:nvSpPr>
          <p:spPr>
            <a:xfrm>
              <a:off x="5396586" y="2708906"/>
              <a:ext cx="1508746"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Collinearity</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problem</a:t>
              </a:r>
            </a:p>
          </p:txBody>
        </p:sp>
        <p:sp>
          <p:nvSpPr>
            <p:cNvPr id="28" name="Oval 27">
              <a:extLst>
                <a:ext uri="{FF2B5EF4-FFF2-40B4-BE49-F238E27FC236}">
                  <a16:creationId xmlns:a16="http://schemas.microsoft.com/office/drawing/2014/main" id="{E9764017-3408-D6E8-2D26-94A21C924CD5}"/>
                </a:ext>
              </a:extLst>
            </p:cNvPr>
            <p:cNvSpPr/>
            <p:nvPr/>
          </p:nvSpPr>
          <p:spPr>
            <a:xfrm>
              <a:off x="6005989" y="3739114"/>
              <a:ext cx="289932" cy="289932"/>
            </a:xfrm>
            <a:prstGeom prst="ellipse">
              <a:avLst/>
            </a:prstGeom>
            <a:solidFill>
              <a:schemeClr val="accent4">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5361886-B8A4-32E3-06E1-BEE43286DD43}"/>
                </a:ext>
              </a:extLst>
            </p:cNvPr>
            <p:cNvCxnSpPr>
              <a:cxnSpLocks/>
              <a:stCxn id="28" idx="4"/>
            </p:cNvCxnSpPr>
            <p:nvPr/>
          </p:nvCxnSpPr>
          <p:spPr>
            <a:xfrm>
              <a:off x="6150955"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6E9DF6C-E4C0-8C0B-82FF-B9EBB2DFCCF7}"/>
                </a:ext>
              </a:extLst>
            </p:cNvPr>
            <p:cNvSpPr/>
            <p:nvPr/>
          </p:nvSpPr>
          <p:spPr>
            <a:xfrm>
              <a:off x="5182383" y="4746626"/>
              <a:ext cx="1937144" cy="938719"/>
            </a:xfrm>
            <a:prstGeom prst="rect">
              <a:avLst/>
            </a:prstGeom>
          </p:spPr>
          <p:txBody>
            <a:bodyPr wrap="square">
              <a:spAutoFit/>
            </a:bodyPr>
            <a:lstStyle/>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Apple </a:t>
              </a:r>
              <a:r>
                <a:rPr lang="en-US" sz="1100" b="1" dirty="0" err="1">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Carplay</a:t>
              </a: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Vs.</a:t>
              </a:r>
            </a:p>
            <a:p>
              <a:pPr algn="ct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Android auto</a:t>
              </a:r>
            </a:p>
          </p:txBody>
        </p:sp>
      </p:gr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7FD604AB-F52F-04B0-418C-5B4FC5DC7610}"/>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Challenges</a:t>
            </a:r>
          </a:p>
        </p:txBody>
      </p:sp>
      <p:sp>
        <p:nvSpPr>
          <p:cNvPr id="22" name="Rectangle 21">
            <a:extLst>
              <a:ext uri="{FF2B5EF4-FFF2-40B4-BE49-F238E27FC236}">
                <a16:creationId xmlns:a16="http://schemas.microsoft.com/office/drawing/2014/main" id="{B1B006F7-A72F-BE4E-6A9E-4C71FAE4B81E}"/>
              </a:ext>
            </a:extLst>
          </p:cNvPr>
          <p:cNvSpPr/>
          <p:nvPr/>
        </p:nvSpPr>
        <p:spPr>
          <a:xfrm>
            <a:off x="6903045" y="2631407"/>
            <a:ext cx="3061012" cy="338554"/>
          </a:xfrm>
          <a:prstGeom prst="rect">
            <a:avLst/>
          </a:prstGeom>
        </p:spPr>
        <p:txBody>
          <a:bodyPr wrap="square">
            <a:spAutoFit/>
          </a:bodyPr>
          <a:lstStyle/>
          <a:p>
            <a:pPr algn="ct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Market Share</a:t>
            </a:r>
          </a:p>
        </p:txBody>
      </p:sp>
      <p:sp>
        <p:nvSpPr>
          <p:cNvPr id="34" name="Subtitle 2">
            <a:extLst>
              <a:ext uri="{FF2B5EF4-FFF2-40B4-BE49-F238E27FC236}">
                <a16:creationId xmlns:a16="http://schemas.microsoft.com/office/drawing/2014/main" id="{F3C47171-CEBC-FEE6-9848-D4590031508D}"/>
              </a:ext>
            </a:extLst>
          </p:cNvPr>
          <p:cNvSpPr txBox="1">
            <a:spLocks/>
          </p:cNvSpPr>
          <p:nvPr/>
        </p:nvSpPr>
        <p:spPr>
          <a:xfrm>
            <a:off x="6741996" y="1544597"/>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5" name="Rectangle 34">
            <a:extLst>
              <a:ext uri="{FF2B5EF4-FFF2-40B4-BE49-F238E27FC236}">
                <a16:creationId xmlns:a16="http://schemas.microsoft.com/office/drawing/2014/main" id="{222DA5FD-8F12-C803-E8E9-1B1D1638AB74}"/>
              </a:ext>
            </a:extLst>
          </p:cNvPr>
          <p:cNvSpPr/>
          <p:nvPr/>
        </p:nvSpPr>
        <p:spPr>
          <a:xfrm>
            <a:off x="6907501" y="1571586"/>
            <a:ext cx="2989720"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Drop the “Android auto”</a:t>
            </a:r>
          </a:p>
        </p:txBody>
      </p:sp>
      <p:grpSp>
        <p:nvGrpSpPr>
          <p:cNvPr id="12" name="Group 11">
            <a:extLst>
              <a:ext uri="{FF2B5EF4-FFF2-40B4-BE49-F238E27FC236}">
                <a16:creationId xmlns:a16="http://schemas.microsoft.com/office/drawing/2014/main" id="{36A63009-E97A-C7AF-EF1D-E271B689348C}"/>
              </a:ext>
            </a:extLst>
          </p:cNvPr>
          <p:cNvGrpSpPr/>
          <p:nvPr/>
        </p:nvGrpSpPr>
        <p:grpSpPr>
          <a:xfrm>
            <a:off x="6642657" y="3110798"/>
            <a:ext cx="3581788" cy="2583796"/>
            <a:chOff x="6615255" y="3739114"/>
            <a:chExt cx="3574210" cy="2578329"/>
          </a:xfrm>
        </p:grpSpPr>
        <p:graphicFrame>
          <p:nvGraphicFramePr>
            <p:cNvPr id="40" name="Chart 39">
              <a:extLst>
                <a:ext uri="{FF2B5EF4-FFF2-40B4-BE49-F238E27FC236}">
                  <a16:creationId xmlns:a16="http://schemas.microsoft.com/office/drawing/2014/main" id="{8A3FDBBA-11D5-0B05-78EA-0344247D9D5D}"/>
                </a:ext>
              </a:extLst>
            </p:cNvPr>
            <p:cNvGraphicFramePr/>
            <p:nvPr>
              <p:extLst>
                <p:ext uri="{D42A27DB-BD31-4B8C-83A1-F6EECF244321}">
                  <p14:modId xmlns:p14="http://schemas.microsoft.com/office/powerpoint/2010/main" val="3269055263"/>
                </p:ext>
              </p:extLst>
            </p:nvPr>
          </p:nvGraphicFramePr>
          <p:xfrm>
            <a:off x="6615255" y="4110009"/>
            <a:ext cx="3574210" cy="2207434"/>
          </p:xfrm>
          <a:graphic>
            <a:graphicData uri="http://schemas.openxmlformats.org/drawingml/2006/chart">
              <c:chart xmlns:c="http://schemas.openxmlformats.org/drawingml/2006/chart" xmlns:r="http://schemas.openxmlformats.org/officeDocument/2006/relationships" r:id="rId3"/>
            </a:graphicData>
          </a:graphic>
        </p:graphicFrame>
        <p:pic>
          <p:nvPicPr>
            <p:cNvPr id="42" name="Picture 41" descr="Icon&#10;&#10;Description automatically generated">
              <a:extLst>
                <a:ext uri="{FF2B5EF4-FFF2-40B4-BE49-F238E27FC236}">
                  <a16:creationId xmlns:a16="http://schemas.microsoft.com/office/drawing/2014/main" id="{78E86BB1-2422-2D26-F613-EB850F694EC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942" b="89766" l="7306" r="91366">
                          <a14:foregroundMark x1="7780" y1="45029" x2="7400" y2="47661"/>
                          <a14:foregroundMark x1="25332" y1="23099" x2="24573" y2="25000"/>
                          <a14:foregroundMark x1="78937" y1="28070" x2="77514" y2="23099"/>
                          <a14:foregroundMark x1="62619" y1="45614" x2="62239" y2="51462"/>
                          <a14:foregroundMark x1="91176" y1="42544" x2="91366" y2="49854"/>
                          <a14:foregroundMark x1="82732" y1="50731" x2="82448" y2="59064"/>
                          <a14:foregroundMark x1="72391" y1="66667" x2="72391" y2="68421"/>
                          <a14:foregroundMark x1="61765" y1="36111" x2="61765" y2="36111"/>
                          <a14:foregroundMark x1="80645" y1="21199" x2="80645" y2="21199"/>
                          <a14:foregroundMark x1="81309" y1="20175" x2="81309" y2="20175"/>
                          <a14:foregroundMark x1="12903" y1="45029" x2="12903" y2="45029"/>
                        </a14:backgroundRemoval>
                      </a14:imgEffect>
                      <a14:imgEffect>
                        <a14:brightnessContrast bright="53000" contrast="32000"/>
                      </a14:imgEffect>
                    </a14:imgLayer>
                  </a14:imgProps>
                </a:ext>
              </a:extLst>
            </a:blip>
            <a:srcRect t="14092" r="57121" b="25056"/>
            <a:stretch/>
          </p:blipFill>
          <p:spPr>
            <a:xfrm>
              <a:off x="7807780" y="3739114"/>
              <a:ext cx="1478888" cy="1362006"/>
            </a:xfrm>
            <a:prstGeom prst="rect">
              <a:avLst/>
            </a:prstGeom>
            <a:effectLst>
              <a:outerShdw blurRad="50800" dist="50800" dir="5400000" sx="1000" sy="1000" algn="ctr" rotWithShape="0">
                <a:schemeClr val="bg1">
                  <a:lumMod val="50000"/>
                  <a:alpha val="43000"/>
                </a:schemeClr>
              </a:outerShdw>
              <a:reflection stA="75973" endPos="41000" dir="5400000" sy="-100000" algn="bl" rotWithShape="0"/>
            </a:effectLst>
          </p:spPr>
        </p:pic>
        <p:pic>
          <p:nvPicPr>
            <p:cNvPr id="43" name="Picture 42" descr="Icon&#10;&#10;Description automatically generated">
              <a:extLst>
                <a:ext uri="{FF2B5EF4-FFF2-40B4-BE49-F238E27FC236}">
                  <a16:creationId xmlns:a16="http://schemas.microsoft.com/office/drawing/2014/main" id="{F9318AF4-F052-7283-DFC0-09D40D9E59A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942" b="89766" l="7306" r="91366">
                          <a14:foregroundMark x1="7780" y1="45029" x2="7400" y2="47661"/>
                          <a14:foregroundMark x1="25332" y1="23099" x2="24573" y2="25000"/>
                          <a14:foregroundMark x1="78937" y1="28070" x2="77514" y2="23099"/>
                          <a14:foregroundMark x1="62619" y1="45614" x2="62239" y2="51462"/>
                          <a14:foregroundMark x1="91176" y1="42544" x2="91366" y2="49854"/>
                          <a14:foregroundMark x1="82732" y1="50731" x2="82448" y2="59064"/>
                          <a14:foregroundMark x1="72391" y1="66667" x2="72391" y2="68421"/>
                          <a14:foregroundMark x1="61765" y1="36111" x2="61765" y2="36111"/>
                          <a14:foregroundMark x1="80645" y1="21199" x2="80645" y2="21199"/>
                          <a14:foregroundMark x1="81309" y1="20175" x2="81309" y2="20175"/>
                          <a14:foregroundMark x1="12903" y1="45029" x2="12903" y2="45029"/>
                        </a14:backgroundRemoval>
                      </a14:imgEffect>
                    </a14:imgLayer>
                  </a14:imgProps>
                </a:ext>
              </a:extLst>
            </a:blip>
            <a:srcRect l="57120" t="5798" r="2610" b="18719"/>
            <a:stretch/>
          </p:blipFill>
          <p:spPr>
            <a:xfrm>
              <a:off x="6990482" y="3993483"/>
              <a:ext cx="635072" cy="772516"/>
            </a:xfrm>
            <a:prstGeom prst="rect">
              <a:avLst/>
            </a:prstGeom>
            <a:effectLst>
              <a:reflection stA="66000" endPos="65000" dist="11365" dir="5400000" sy="-100000" algn="bl" rotWithShape="0"/>
            </a:effectLst>
          </p:spPr>
        </p:pic>
      </p:grpSp>
      <p:pic>
        <p:nvPicPr>
          <p:cNvPr id="44" name="Graphic 43" descr="Chevron arrows with solid fill">
            <a:extLst>
              <a:ext uri="{FF2B5EF4-FFF2-40B4-BE49-F238E27FC236}">
                <a16:creationId xmlns:a16="http://schemas.microsoft.com/office/drawing/2014/main" id="{51D2F3D2-5731-0843-2E5B-7CB271D3EE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31564" y="3129179"/>
            <a:ext cx="977090" cy="899867"/>
          </a:xfrm>
          <a:prstGeom prst="rect">
            <a:avLst/>
          </a:prstGeom>
        </p:spPr>
      </p:pic>
    </p:spTree>
    <p:extLst>
      <p:ext uri="{BB962C8B-B14F-4D97-AF65-F5344CB8AC3E}">
        <p14:creationId xmlns:p14="http://schemas.microsoft.com/office/powerpoint/2010/main" val="1362532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6350F1-AF65-11BB-4D06-2BB31A000109}"/>
              </a:ext>
            </a:extLst>
          </p:cNvPr>
          <p:cNvGrpSpPr/>
          <p:nvPr/>
        </p:nvGrpSpPr>
        <p:grpSpPr>
          <a:xfrm>
            <a:off x="1794115" y="2180063"/>
            <a:ext cx="2513598" cy="3505281"/>
            <a:chOff x="8139161" y="2180063"/>
            <a:chExt cx="2513598" cy="3505281"/>
          </a:xfrm>
        </p:grpSpPr>
        <p:sp>
          <p:nvSpPr>
            <p:cNvPr id="36" name="Oval 35">
              <a:extLst>
                <a:ext uri="{FF2B5EF4-FFF2-40B4-BE49-F238E27FC236}">
                  <a16:creationId xmlns:a16="http://schemas.microsoft.com/office/drawing/2014/main" id="{E543C7C0-D896-9DBE-5BBD-383C7C065B4A}"/>
                </a:ext>
              </a:extLst>
            </p:cNvPr>
            <p:cNvSpPr/>
            <p:nvPr/>
          </p:nvSpPr>
          <p:spPr>
            <a:xfrm>
              <a:off x="8521648" y="2180063"/>
              <a:ext cx="1704019" cy="170401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2D1E29-56AD-D5A1-CAD1-6676498E7E3A}"/>
                </a:ext>
              </a:extLst>
            </p:cNvPr>
            <p:cNvSpPr/>
            <p:nvPr/>
          </p:nvSpPr>
          <p:spPr>
            <a:xfrm>
              <a:off x="8862943" y="2708906"/>
              <a:ext cx="1021434"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KNN</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Scaling</a:t>
              </a:r>
            </a:p>
          </p:txBody>
        </p:sp>
        <p:sp>
          <p:nvSpPr>
            <p:cNvPr id="38" name="Oval 37">
              <a:extLst>
                <a:ext uri="{FF2B5EF4-FFF2-40B4-BE49-F238E27FC236}">
                  <a16:creationId xmlns:a16="http://schemas.microsoft.com/office/drawing/2014/main" id="{B87E1C5E-2160-1636-7542-613C3E21CCE7}"/>
                </a:ext>
              </a:extLst>
            </p:cNvPr>
            <p:cNvSpPr/>
            <p:nvPr/>
          </p:nvSpPr>
          <p:spPr>
            <a:xfrm>
              <a:off x="9250994" y="3739114"/>
              <a:ext cx="289932" cy="289932"/>
            </a:xfrm>
            <a:prstGeom prst="ellipse">
              <a:avLst/>
            </a:prstGeom>
            <a:solidFill>
              <a:schemeClr val="accent6">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7C318F5C-5DAB-AE47-9555-2CA7A6BC7FAD}"/>
                </a:ext>
              </a:extLst>
            </p:cNvPr>
            <p:cNvCxnSpPr>
              <a:cxnSpLocks/>
              <a:stCxn id="38" idx="4"/>
            </p:cNvCxnSpPr>
            <p:nvPr/>
          </p:nvCxnSpPr>
          <p:spPr>
            <a:xfrm>
              <a:off x="9395960"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E6EB99E-B62C-DD0E-455D-6B486B0FD393}"/>
                </a:ext>
              </a:extLst>
            </p:cNvPr>
            <p:cNvSpPr/>
            <p:nvPr/>
          </p:nvSpPr>
          <p:spPr>
            <a:xfrm>
              <a:off x="8139161" y="4746625"/>
              <a:ext cx="2513598" cy="938719"/>
            </a:xfrm>
            <a:prstGeom prst="rect">
              <a:avLst/>
            </a:prstGeom>
          </p:spPr>
          <p:txBody>
            <a:bodyPr wrap="square">
              <a:spAutoFit/>
            </a:bodyPr>
            <a:lstStyle/>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 &amp; Model &amp; Color..</a:t>
              </a:r>
            </a:p>
            <a:p>
              <a:pPr algn="ct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Vs.</a:t>
              </a:r>
            </a:p>
            <a:p>
              <a:pPr algn="ctr"/>
              <a:b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b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 Count &amp; Transmission</a:t>
              </a:r>
              <a:r>
                <a:rPr lang="en-US" altLang="ko-KR"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7FD604AB-F52F-04B0-418C-5B4FC5DC7610}"/>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Challenges</a:t>
            </a:r>
          </a:p>
        </p:txBody>
      </p:sp>
      <p:pic>
        <p:nvPicPr>
          <p:cNvPr id="24" name="Graphic 23" descr="Chevron arrows with solid fill">
            <a:extLst>
              <a:ext uri="{FF2B5EF4-FFF2-40B4-BE49-F238E27FC236}">
                <a16:creationId xmlns:a16="http://schemas.microsoft.com/office/drawing/2014/main" id="{347BD99F-B8CB-5BF5-56B3-7248A81679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1564" y="3129179"/>
            <a:ext cx="977090" cy="899867"/>
          </a:xfrm>
          <a:prstGeom prst="rect">
            <a:avLst/>
          </a:prstGeom>
        </p:spPr>
      </p:pic>
      <p:grpSp>
        <p:nvGrpSpPr>
          <p:cNvPr id="9" name="Group 8">
            <a:extLst>
              <a:ext uri="{FF2B5EF4-FFF2-40B4-BE49-F238E27FC236}">
                <a16:creationId xmlns:a16="http://schemas.microsoft.com/office/drawing/2014/main" id="{2FA11B17-DB52-6165-77E5-C84FAF7B139D}"/>
              </a:ext>
            </a:extLst>
          </p:cNvPr>
          <p:cNvGrpSpPr/>
          <p:nvPr/>
        </p:nvGrpSpPr>
        <p:grpSpPr>
          <a:xfrm>
            <a:off x="6741996" y="994232"/>
            <a:ext cx="3320729" cy="423310"/>
            <a:chOff x="6741996" y="994232"/>
            <a:chExt cx="3320729" cy="423310"/>
          </a:xfrm>
        </p:grpSpPr>
        <p:sp>
          <p:nvSpPr>
            <p:cNvPr id="60" name="Subtitle 2">
              <a:extLst>
                <a:ext uri="{FF2B5EF4-FFF2-40B4-BE49-F238E27FC236}">
                  <a16:creationId xmlns:a16="http://schemas.microsoft.com/office/drawing/2014/main" id="{8311138D-33FA-82E1-447E-B637A3CACBFE}"/>
                </a:ext>
              </a:extLst>
            </p:cNvPr>
            <p:cNvSpPr txBox="1">
              <a:spLocks/>
            </p:cNvSpPr>
            <p:nvPr/>
          </p:nvSpPr>
          <p:spPr>
            <a:xfrm>
              <a:off x="6741996" y="994232"/>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1" name="Rectangle 60">
              <a:extLst>
                <a:ext uri="{FF2B5EF4-FFF2-40B4-BE49-F238E27FC236}">
                  <a16:creationId xmlns:a16="http://schemas.microsoft.com/office/drawing/2014/main" id="{388A2990-42C9-9571-E7FE-916C9B61DA5F}"/>
                </a:ext>
              </a:extLst>
            </p:cNvPr>
            <p:cNvSpPr/>
            <p:nvPr/>
          </p:nvSpPr>
          <p:spPr>
            <a:xfrm>
              <a:off x="6907501" y="1021221"/>
              <a:ext cx="2989720"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Scaling Methods</a:t>
              </a:r>
            </a:p>
          </p:txBody>
        </p:sp>
      </p:grpSp>
      <p:grpSp>
        <p:nvGrpSpPr>
          <p:cNvPr id="3" name="Group 2">
            <a:extLst>
              <a:ext uri="{FF2B5EF4-FFF2-40B4-BE49-F238E27FC236}">
                <a16:creationId xmlns:a16="http://schemas.microsoft.com/office/drawing/2014/main" id="{095FB90D-26A1-1FA7-A617-1D4CFA11C65F}"/>
              </a:ext>
            </a:extLst>
          </p:cNvPr>
          <p:cNvGrpSpPr/>
          <p:nvPr/>
        </p:nvGrpSpPr>
        <p:grpSpPr>
          <a:xfrm>
            <a:off x="7151657" y="2644902"/>
            <a:ext cx="2501407" cy="2465866"/>
            <a:chOff x="7172695" y="2644902"/>
            <a:chExt cx="2501407" cy="2465866"/>
          </a:xfrm>
        </p:grpSpPr>
        <p:sp>
          <p:nvSpPr>
            <p:cNvPr id="66" name="Subtitle 2">
              <a:extLst>
                <a:ext uri="{FF2B5EF4-FFF2-40B4-BE49-F238E27FC236}">
                  <a16:creationId xmlns:a16="http://schemas.microsoft.com/office/drawing/2014/main" id="{839456CB-E7DF-FA7D-6740-97169F0CB958}"/>
                </a:ext>
              </a:extLst>
            </p:cNvPr>
            <p:cNvSpPr txBox="1">
              <a:spLocks/>
            </p:cNvSpPr>
            <p:nvPr/>
          </p:nvSpPr>
          <p:spPr>
            <a:xfrm>
              <a:off x="7172695" y="2644902"/>
              <a:ext cx="2501407" cy="423310"/>
            </a:xfrm>
            <a:prstGeom prst="rect">
              <a:avLst/>
            </a:prstGeom>
            <a:solidFill>
              <a:schemeClr val="accent6">
                <a:lumMod val="60000"/>
                <a:lumOff val="40000"/>
              </a:schemeClr>
            </a:solidFill>
          </p:spPr>
          <p:txBody>
            <a:bodyPr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7" name="Rectangle 66">
              <a:extLst>
                <a:ext uri="{FF2B5EF4-FFF2-40B4-BE49-F238E27FC236}">
                  <a16:creationId xmlns:a16="http://schemas.microsoft.com/office/drawing/2014/main" id="{A10882BD-944F-313B-81C9-FD4B38830C0C}"/>
                </a:ext>
              </a:extLst>
            </p:cNvPr>
            <p:cNvSpPr/>
            <p:nvPr/>
          </p:nvSpPr>
          <p:spPr>
            <a:xfrm>
              <a:off x="7369893" y="2671891"/>
              <a:ext cx="2107008"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Min-max scaling</a:t>
              </a:r>
            </a:p>
          </p:txBody>
        </p:sp>
        <p:sp>
          <p:nvSpPr>
            <p:cNvPr id="68" name="Subtitle 2">
              <a:extLst>
                <a:ext uri="{FF2B5EF4-FFF2-40B4-BE49-F238E27FC236}">
                  <a16:creationId xmlns:a16="http://schemas.microsoft.com/office/drawing/2014/main" id="{1264191A-8108-B435-C54C-6F950BFC64C0}"/>
                </a:ext>
              </a:extLst>
            </p:cNvPr>
            <p:cNvSpPr txBox="1">
              <a:spLocks/>
            </p:cNvSpPr>
            <p:nvPr/>
          </p:nvSpPr>
          <p:spPr>
            <a:xfrm>
              <a:off x="7172695" y="3666180"/>
              <a:ext cx="2501407" cy="423310"/>
            </a:xfrm>
            <a:prstGeom prst="rect">
              <a:avLst/>
            </a:prstGeom>
            <a:solidFill>
              <a:schemeClr val="accent6">
                <a:lumMod val="60000"/>
                <a:lumOff val="40000"/>
              </a:schemeClr>
            </a:solidFill>
          </p:spPr>
          <p:txBody>
            <a:bodyPr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9" name="Rectangle 68">
              <a:extLst>
                <a:ext uri="{FF2B5EF4-FFF2-40B4-BE49-F238E27FC236}">
                  <a16:creationId xmlns:a16="http://schemas.microsoft.com/office/drawing/2014/main" id="{14CC17EA-7289-18D1-FE22-008D2807F002}"/>
                </a:ext>
              </a:extLst>
            </p:cNvPr>
            <p:cNvSpPr/>
            <p:nvPr/>
          </p:nvSpPr>
          <p:spPr>
            <a:xfrm>
              <a:off x="7317123" y="3693169"/>
              <a:ext cx="2212549"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Standard scaling</a:t>
              </a:r>
            </a:p>
          </p:txBody>
        </p:sp>
        <p:sp>
          <p:nvSpPr>
            <p:cNvPr id="70" name="Subtitle 2">
              <a:extLst>
                <a:ext uri="{FF2B5EF4-FFF2-40B4-BE49-F238E27FC236}">
                  <a16:creationId xmlns:a16="http://schemas.microsoft.com/office/drawing/2014/main" id="{C58F28E5-7B12-0D03-A57D-F587A8D2D1C3}"/>
                </a:ext>
              </a:extLst>
            </p:cNvPr>
            <p:cNvSpPr txBox="1">
              <a:spLocks/>
            </p:cNvSpPr>
            <p:nvPr/>
          </p:nvSpPr>
          <p:spPr>
            <a:xfrm>
              <a:off x="7172695" y="4687458"/>
              <a:ext cx="2501407" cy="423310"/>
            </a:xfrm>
            <a:prstGeom prst="rect">
              <a:avLst/>
            </a:prstGeom>
            <a:solidFill>
              <a:schemeClr val="accent6">
                <a:lumMod val="60000"/>
                <a:lumOff val="40000"/>
              </a:schemeClr>
            </a:solidFill>
          </p:spPr>
          <p:txBody>
            <a:bodyPr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1" name="Rectangle 70">
              <a:extLst>
                <a:ext uri="{FF2B5EF4-FFF2-40B4-BE49-F238E27FC236}">
                  <a16:creationId xmlns:a16="http://schemas.microsoft.com/office/drawing/2014/main" id="{84986913-4B4C-DBC0-BB32-A7233F48ECD5}"/>
                </a:ext>
              </a:extLst>
            </p:cNvPr>
            <p:cNvSpPr/>
            <p:nvPr/>
          </p:nvSpPr>
          <p:spPr>
            <a:xfrm>
              <a:off x="7483278" y="4714447"/>
              <a:ext cx="1880239"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Robust scaling</a:t>
              </a:r>
            </a:p>
          </p:txBody>
        </p:sp>
      </p:grpSp>
    </p:spTree>
    <p:extLst>
      <p:ext uri="{BB962C8B-B14F-4D97-AF65-F5344CB8AC3E}">
        <p14:creationId xmlns:p14="http://schemas.microsoft.com/office/powerpoint/2010/main" val="498528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6350F1-AF65-11BB-4D06-2BB31A000109}"/>
              </a:ext>
            </a:extLst>
          </p:cNvPr>
          <p:cNvGrpSpPr/>
          <p:nvPr/>
        </p:nvGrpSpPr>
        <p:grpSpPr>
          <a:xfrm>
            <a:off x="1794115" y="2180063"/>
            <a:ext cx="2513598" cy="3505281"/>
            <a:chOff x="8139161" y="2180063"/>
            <a:chExt cx="2513598" cy="3505281"/>
          </a:xfrm>
        </p:grpSpPr>
        <p:sp>
          <p:nvSpPr>
            <p:cNvPr id="36" name="Oval 35">
              <a:extLst>
                <a:ext uri="{FF2B5EF4-FFF2-40B4-BE49-F238E27FC236}">
                  <a16:creationId xmlns:a16="http://schemas.microsoft.com/office/drawing/2014/main" id="{E543C7C0-D896-9DBE-5BBD-383C7C065B4A}"/>
                </a:ext>
              </a:extLst>
            </p:cNvPr>
            <p:cNvSpPr/>
            <p:nvPr/>
          </p:nvSpPr>
          <p:spPr>
            <a:xfrm>
              <a:off x="8521648" y="2180063"/>
              <a:ext cx="1704019" cy="170401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2D1E29-56AD-D5A1-CAD1-6676498E7E3A}"/>
                </a:ext>
              </a:extLst>
            </p:cNvPr>
            <p:cNvSpPr/>
            <p:nvPr/>
          </p:nvSpPr>
          <p:spPr>
            <a:xfrm>
              <a:off x="8862943" y="2708906"/>
              <a:ext cx="1021434"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KNN</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Scaling</a:t>
              </a:r>
            </a:p>
          </p:txBody>
        </p:sp>
        <p:sp>
          <p:nvSpPr>
            <p:cNvPr id="38" name="Oval 37">
              <a:extLst>
                <a:ext uri="{FF2B5EF4-FFF2-40B4-BE49-F238E27FC236}">
                  <a16:creationId xmlns:a16="http://schemas.microsoft.com/office/drawing/2014/main" id="{B87E1C5E-2160-1636-7542-613C3E21CCE7}"/>
                </a:ext>
              </a:extLst>
            </p:cNvPr>
            <p:cNvSpPr/>
            <p:nvPr/>
          </p:nvSpPr>
          <p:spPr>
            <a:xfrm>
              <a:off x="9250994" y="3739114"/>
              <a:ext cx="289932" cy="289932"/>
            </a:xfrm>
            <a:prstGeom prst="ellipse">
              <a:avLst/>
            </a:prstGeom>
            <a:solidFill>
              <a:schemeClr val="accent6">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7C318F5C-5DAB-AE47-9555-2CA7A6BC7FAD}"/>
                </a:ext>
              </a:extLst>
            </p:cNvPr>
            <p:cNvCxnSpPr>
              <a:cxnSpLocks/>
              <a:stCxn id="38" idx="4"/>
            </p:cNvCxnSpPr>
            <p:nvPr/>
          </p:nvCxnSpPr>
          <p:spPr>
            <a:xfrm>
              <a:off x="9395960"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E6EB99E-B62C-DD0E-455D-6B486B0FD393}"/>
                </a:ext>
              </a:extLst>
            </p:cNvPr>
            <p:cNvSpPr/>
            <p:nvPr/>
          </p:nvSpPr>
          <p:spPr>
            <a:xfrm>
              <a:off x="8139161" y="4746625"/>
              <a:ext cx="2513598" cy="938719"/>
            </a:xfrm>
            <a:prstGeom prst="rect">
              <a:avLst/>
            </a:prstGeom>
          </p:spPr>
          <p:txBody>
            <a:bodyPr wrap="square">
              <a:spAutoFit/>
            </a:bodyPr>
            <a:lstStyle/>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 &amp; Model &amp; Color..</a:t>
              </a:r>
            </a:p>
            <a:p>
              <a:pPr algn="ct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Vs.</a:t>
              </a:r>
            </a:p>
            <a:p>
              <a:pPr algn="ctr"/>
              <a:b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b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 Count &amp; Transmission</a:t>
              </a:r>
              <a:r>
                <a:rPr lang="en-US" altLang="ko-KR"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7FD604AB-F52F-04B0-418C-5B4FC5DC7610}"/>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Challenges</a:t>
            </a:r>
          </a:p>
        </p:txBody>
      </p:sp>
      <p:pic>
        <p:nvPicPr>
          <p:cNvPr id="24" name="Graphic 23" descr="Chevron arrows with solid fill">
            <a:extLst>
              <a:ext uri="{FF2B5EF4-FFF2-40B4-BE49-F238E27FC236}">
                <a16:creationId xmlns:a16="http://schemas.microsoft.com/office/drawing/2014/main" id="{347BD99F-B8CB-5BF5-56B3-7248A81679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1564" y="3129179"/>
            <a:ext cx="977090" cy="899867"/>
          </a:xfrm>
          <a:prstGeom prst="rect">
            <a:avLst/>
          </a:prstGeom>
        </p:spPr>
      </p:pic>
      <p:sp>
        <p:nvSpPr>
          <p:cNvPr id="60" name="Subtitle 2">
            <a:extLst>
              <a:ext uri="{FF2B5EF4-FFF2-40B4-BE49-F238E27FC236}">
                <a16:creationId xmlns:a16="http://schemas.microsoft.com/office/drawing/2014/main" id="{8311138D-33FA-82E1-447E-B637A3CACBFE}"/>
              </a:ext>
            </a:extLst>
          </p:cNvPr>
          <p:cNvSpPr txBox="1">
            <a:spLocks/>
          </p:cNvSpPr>
          <p:nvPr/>
        </p:nvSpPr>
        <p:spPr>
          <a:xfrm>
            <a:off x="6741996" y="994232"/>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1" name="Rectangle 60">
            <a:extLst>
              <a:ext uri="{FF2B5EF4-FFF2-40B4-BE49-F238E27FC236}">
                <a16:creationId xmlns:a16="http://schemas.microsoft.com/office/drawing/2014/main" id="{388A2990-42C9-9571-E7FE-916C9B61DA5F}"/>
              </a:ext>
            </a:extLst>
          </p:cNvPr>
          <p:cNvSpPr/>
          <p:nvPr/>
        </p:nvSpPr>
        <p:spPr>
          <a:xfrm>
            <a:off x="6907501" y="1021221"/>
            <a:ext cx="2989720"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Scaling Methods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F5B1422-9F0B-F72F-7228-45CC2A1C96F3}"/>
                  </a:ext>
                </a:extLst>
              </p:cNvPr>
              <p:cNvSpPr txBox="1"/>
              <p:nvPr/>
            </p:nvSpPr>
            <p:spPr>
              <a:xfrm>
                <a:off x="7116303" y="3129179"/>
                <a:ext cx="2572114" cy="640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lumMod val="85000"/>
                                </a:schemeClr>
                              </a:solidFill>
                              <a:latin typeface="Cambria Math" panose="02040503050406030204" pitchFamily="18" charset="0"/>
                            </a:rPr>
                          </m:ctrlPr>
                        </m:sSubPr>
                        <m:e>
                          <m:r>
                            <a:rPr lang="en-US" sz="2000" b="0" i="1" smtClean="0">
                              <a:solidFill>
                                <a:schemeClr val="bg1">
                                  <a:lumMod val="85000"/>
                                </a:schemeClr>
                              </a:solidFill>
                              <a:latin typeface="Cambria Math" panose="02040503050406030204" pitchFamily="18" charset="0"/>
                            </a:rPr>
                            <m:t>𝑥</m:t>
                          </m:r>
                        </m:e>
                        <m:sub>
                          <m:r>
                            <a:rPr lang="en-US" sz="2000" b="0" i="1" smtClean="0">
                              <a:solidFill>
                                <a:schemeClr val="bg1">
                                  <a:lumMod val="85000"/>
                                </a:schemeClr>
                              </a:solidFill>
                              <a:latin typeface="Cambria Math" panose="02040503050406030204" pitchFamily="18" charset="0"/>
                            </a:rPr>
                            <m:t>𝑖</m:t>
                          </m:r>
                        </m:sub>
                      </m:sSub>
                      <m:r>
                        <a:rPr lang="en-US" sz="2000" b="0" i="1" smtClean="0">
                          <a:solidFill>
                            <a:schemeClr val="bg1">
                              <a:lumMod val="85000"/>
                            </a:schemeClr>
                          </a:solidFill>
                          <a:latin typeface="Cambria Math" panose="02040503050406030204" pitchFamily="18" charset="0"/>
                        </a:rPr>
                        <m:t>= </m:t>
                      </m:r>
                      <m:f>
                        <m:fPr>
                          <m:ctrlPr>
                            <a:rPr lang="en-US" sz="2000" b="0" i="1" smtClean="0">
                              <a:solidFill>
                                <a:schemeClr val="bg1">
                                  <a:lumMod val="85000"/>
                                </a:schemeClr>
                              </a:solidFill>
                              <a:latin typeface="Cambria Math" panose="02040503050406030204" pitchFamily="18" charset="0"/>
                            </a:rPr>
                          </m:ctrlPr>
                        </m:fPr>
                        <m:num>
                          <m:sSub>
                            <m:sSubPr>
                              <m:ctrlPr>
                                <a:rPr lang="en-US" sz="2000" b="0" i="1" smtClean="0">
                                  <a:solidFill>
                                    <a:schemeClr val="bg1">
                                      <a:lumMod val="85000"/>
                                    </a:schemeClr>
                                  </a:solidFill>
                                  <a:latin typeface="Cambria Math" panose="02040503050406030204" pitchFamily="18" charset="0"/>
                                </a:rPr>
                              </m:ctrlPr>
                            </m:sSubPr>
                            <m:e>
                              <m:r>
                                <a:rPr lang="en-US" sz="2000" b="0" i="1" smtClean="0">
                                  <a:solidFill>
                                    <a:schemeClr val="bg1">
                                      <a:lumMod val="85000"/>
                                    </a:schemeClr>
                                  </a:solidFill>
                                  <a:latin typeface="Cambria Math" panose="02040503050406030204" pitchFamily="18" charset="0"/>
                                </a:rPr>
                                <m:t>𝑥</m:t>
                              </m:r>
                            </m:e>
                            <m:sub>
                              <m:r>
                                <a:rPr lang="en-US" sz="2000" b="0" i="1" smtClean="0">
                                  <a:solidFill>
                                    <a:schemeClr val="bg1">
                                      <a:lumMod val="85000"/>
                                    </a:schemeClr>
                                  </a:solidFill>
                                  <a:latin typeface="Cambria Math" panose="02040503050406030204" pitchFamily="18" charset="0"/>
                                </a:rPr>
                                <m:t>𝑖</m:t>
                              </m:r>
                            </m:sub>
                          </m:sSub>
                          <m:r>
                            <a:rPr lang="en-US" sz="2000" b="0" i="1" smtClean="0">
                              <a:solidFill>
                                <a:schemeClr val="bg1">
                                  <a:lumMod val="85000"/>
                                </a:schemeClr>
                              </a:solidFill>
                              <a:latin typeface="Cambria Math" panose="02040503050406030204" pitchFamily="18" charset="0"/>
                            </a:rPr>
                            <m:t>−</m:t>
                          </m:r>
                          <m:r>
                            <m:rPr>
                              <m:sty m:val="p"/>
                            </m:rPr>
                            <a:rPr lang="en-US" sz="2000" b="0" i="0" smtClean="0">
                              <a:solidFill>
                                <a:schemeClr val="bg1">
                                  <a:lumMod val="85000"/>
                                </a:schemeClr>
                              </a:solidFill>
                              <a:latin typeface="Cambria Math" panose="02040503050406030204" pitchFamily="18" charset="0"/>
                            </a:rPr>
                            <m:t>min</m:t>
                          </m:r>
                          <m:r>
                            <a:rPr lang="en-US" sz="2000" b="0" i="1" smtClean="0">
                              <a:solidFill>
                                <a:schemeClr val="bg1">
                                  <a:lumMod val="85000"/>
                                </a:schemeClr>
                              </a:solidFill>
                              <a:latin typeface="Cambria Math" panose="02040503050406030204" pitchFamily="18" charset="0"/>
                            </a:rPr>
                            <m:t>⁡(</m:t>
                          </m:r>
                          <m:r>
                            <a:rPr lang="en-US" sz="2000" b="0" i="1" smtClean="0">
                              <a:solidFill>
                                <a:schemeClr val="bg1">
                                  <a:lumMod val="85000"/>
                                </a:schemeClr>
                              </a:solidFill>
                              <a:latin typeface="Cambria Math" panose="02040503050406030204" pitchFamily="18" charset="0"/>
                            </a:rPr>
                            <m:t>𝑥</m:t>
                          </m:r>
                          <m:r>
                            <a:rPr lang="en-US" sz="2000" b="0" i="1" smtClean="0">
                              <a:solidFill>
                                <a:schemeClr val="bg1">
                                  <a:lumMod val="85000"/>
                                </a:schemeClr>
                              </a:solidFill>
                              <a:latin typeface="Cambria Math" panose="02040503050406030204" pitchFamily="18" charset="0"/>
                            </a:rPr>
                            <m:t>)</m:t>
                          </m:r>
                        </m:num>
                        <m:den>
                          <m:func>
                            <m:funcPr>
                              <m:ctrlPr>
                                <a:rPr lang="en-US" sz="2000" b="0" i="1" smtClean="0">
                                  <a:solidFill>
                                    <a:schemeClr val="bg1">
                                      <a:lumMod val="85000"/>
                                    </a:schemeClr>
                                  </a:solidFill>
                                  <a:latin typeface="Cambria Math" panose="02040503050406030204" pitchFamily="18" charset="0"/>
                                </a:rPr>
                              </m:ctrlPr>
                            </m:funcPr>
                            <m:fName>
                              <m:r>
                                <m:rPr>
                                  <m:sty m:val="p"/>
                                </m:rPr>
                                <a:rPr lang="en-US" sz="2000" b="0" i="0" smtClean="0">
                                  <a:solidFill>
                                    <a:schemeClr val="bg1">
                                      <a:lumMod val="85000"/>
                                    </a:schemeClr>
                                  </a:solidFill>
                                  <a:latin typeface="Cambria Math" panose="02040503050406030204" pitchFamily="18" charset="0"/>
                                </a:rPr>
                                <m:t>max</m:t>
                              </m:r>
                            </m:fName>
                            <m:e>
                              <m:d>
                                <m:dPr>
                                  <m:ctrlPr>
                                    <a:rPr lang="en-US" sz="2000" b="0" i="1" smtClean="0">
                                      <a:solidFill>
                                        <a:schemeClr val="bg1">
                                          <a:lumMod val="85000"/>
                                        </a:schemeClr>
                                      </a:solidFill>
                                      <a:latin typeface="Cambria Math" panose="02040503050406030204" pitchFamily="18" charset="0"/>
                                    </a:rPr>
                                  </m:ctrlPr>
                                </m:dPr>
                                <m:e>
                                  <m:r>
                                    <a:rPr lang="en-US" sz="2000" b="0" i="1" smtClean="0">
                                      <a:solidFill>
                                        <a:schemeClr val="bg1">
                                          <a:lumMod val="85000"/>
                                        </a:schemeClr>
                                      </a:solidFill>
                                      <a:latin typeface="Cambria Math" panose="02040503050406030204" pitchFamily="18" charset="0"/>
                                    </a:rPr>
                                    <m:t>𝑥</m:t>
                                  </m:r>
                                </m:e>
                              </m:d>
                            </m:e>
                          </m:func>
                          <m:r>
                            <a:rPr lang="en-US" sz="2000" b="0" i="1" smtClean="0">
                              <a:solidFill>
                                <a:schemeClr val="bg1">
                                  <a:lumMod val="85000"/>
                                </a:schemeClr>
                              </a:solidFill>
                              <a:latin typeface="Cambria Math" panose="02040503050406030204" pitchFamily="18" charset="0"/>
                            </a:rPr>
                            <m:t>−</m:t>
                          </m:r>
                          <m:r>
                            <m:rPr>
                              <m:sty m:val="p"/>
                            </m:rPr>
                            <a:rPr lang="en-US" sz="2000" b="0" i="0" smtClean="0">
                              <a:solidFill>
                                <a:schemeClr val="bg1">
                                  <a:lumMod val="85000"/>
                                </a:schemeClr>
                              </a:solidFill>
                              <a:latin typeface="Cambria Math" panose="02040503050406030204" pitchFamily="18" charset="0"/>
                            </a:rPr>
                            <m:t>min</m:t>
                          </m:r>
                          <m:r>
                            <a:rPr lang="en-US" sz="2000" b="0" i="1" smtClean="0">
                              <a:solidFill>
                                <a:schemeClr val="bg1">
                                  <a:lumMod val="85000"/>
                                </a:schemeClr>
                              </a:solidFill>
                              <a:latin typeface="Cambria Math" panose="02040503050406030204" pitchFamily="18" charset="0"/>
                            </a:rPr>
                            <m:t>⁡(</m:t>
                          </m:r>
                          <m:r>
                            <a:rPr lang="en-US" sz="2000" b="0" i="1" smtClean="0">
                              <a:solidFill>
                                <a:schemeClr val="bg1">
                                  <a:lumMod val="85000"/>
                                </a:schemeClr>
                              </a:solidFill>
                              <a:latin typeface="Cambria Math" panose="02040503050406030204" pitchFamily="18" charset="0"/>
                            </a:rPr>
                            <m:t>𝑥</m:t>
                          </m:r>
                          <m:r>
                            <a:rPr lang="en-US" sz="2000" b="0" i="1" smtClean="0">
                              <a:solidFill>
                                <a:schemeClr val="bg1">
                                  <a:lumMod val="85000"/>
                                </a:schemeClr>
                              </a:solidFill>
                              <a:latin typeface="Cambria Math" panose="02040503050406030204" pitchFamily="18" charset="0"/>
                            </a:rPr>
                            <m:t>)</m:t>
                          </m:r>
                        </m:den>
                      </m:f>
                    </m:oMath>
                  </m:oMathPara>
                </a14:m>
                <a:endParaRPr lang="en-US" sz="2000" dirty="0">
                  <a:solidFill>
                    <a:schemeClr val="bg1">
                      <a:lumMod val="85000"/>
                    </a:schemeClr>
                  </a:solidFill>
                </a:endParaRPr>
              </a:p>
            </p:txBody>
          </p:sp>
        </mc:Choice>
        <mc:Fallback xmlns="">
          <p:sp>
            <p:nvSpPr>
              <p:cNvPr id="22" name="TextBox 21">
                <a:extLst>
                  <a:ext uri="{FF2B5EF4-FFF2-40B4-BE49-F238E27FC236}">
                    <a16:creationId xmlns:a16="http://schemas.microsoft.com/office/drawing/2014/main" id="{3F5B1422-9F0B-F72F-7228-45CC2A1C96F3}"/>
                  </a:ext>
                </a:extLst>
              </p:cNvPr>
              <p:cNvSpPr txBox="1">
                <a:spLocks noRot="1" noChangeAspect="1" noMove="1" noResize="1" noEditPoints="1" noAdjustHandles="1" noChangeArrowheads="1" noChangeShapeType="1" noTextEdit="1"/>
              </p:cNvSpPr>
              <p:nvPr/>
            </p:nvSpPr>
            <p:spPr>
              <a:xfrm>
                <a:off x="7116303" y="3129179"/>
                <a:ext cx="2572114" cy="640816"/>
              </a:xfrm>
              <a:prstGeom prst="rect">
                <a:avLst/>
              </a:prstGeom>
              <a:blipFill>
                <a:blip r:embed="rId5"/>
                <a:stretch>
                  <a:fillRect l="-985" t="-7843" r="-2956" b="-19608"/>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A02ADED-FF52-8DD1-BBF4-2D6CC1AF09DD}"/>
              </a:ext>
            </a:extLst>
          </p:cNvPr>
          <p:cNvGrpSpPr/>
          <p:nvPr/>
        </p:nvGrpSpPr>
        <p:grpSpPr>
          <a:xfrm>
            <a:off x="6742006" y="4383999"/>
            <a:ext cx="3320719" cy="1093897"/>
            <a:chOff x="7265582" y="3943486"/>
            <a:chExt cx="2565488" cy="1093897"/>
          </a:xfrm>
        </p:grpSpPr>
        <p:sp>
          <p:nvSpPr>
            <p:cNvPr id="25" name="Rectangle 24">
              <a:extLst>
                <a:ext uri="{FF2B5EF4-FFF2-40B4-BE49-F238E27FC236}">
                  <a16:creationId xmlns:a16="http://schemas.microsoft.com/office/drawing/2014/main" id="{DDFBF763-0C89-E928-B0FB-D3151CBA615D}"/>
                </a:ext>
              </a:extLst>
            </p:cNvPr>
            <p:cNvSpPr/>
            <p:nvPr/>
          </p:nvSpPr>
          <p:spPr>
            <a:xfrm>
              <a:off x="7265582" y="3943486"/>
              <a:ext cx="1243180"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KNN score</a:t>
              </a:r>
            </a:p>
          </p:txBody>
        </p:sp>
        <p:sp>
          <p:nvSpPr>
            <p:cNvPr id="26" name="Rectangle 25">
              <a:extLst>
                <a:ext uri="{FF2B5EF4-FFF2-40B4-BE49-F238E27FC236}">
                  <a16:creationId xmlns:a16="http://schemas.microsoft.com/office/drawing/2014/main" id="{B9C7964E-A93C-6769-7996-B0C5F5781BB1}"/>
                </a:ext>
              </a:extLst>
            </p:cNvPr>
            <p:cNvSpPr/>
            <p:nvPr/>
          </p:nvSpPr>
          <p:spPr>
            <a:xfrm>
              <a:off x="7423383" y="4298074"/>
              <a:ext cx="927578"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MSE</a:t>
              </a:r>
            </a:p>
          </p:txBody>
        </p:sp>
        <p:sp>
          <p:nvSpPr>
            <p:cNvPr id="27" name="Rectangle 26">
              <a:extLst>
                <a:ext uri="{FF2B5EF4-FFF2-40B4-BE49-F238E27FC236}">
                  <a16:creationId xmlns:a16="http://schemas.microsoft.com/office/drawing/2014/main" id="{C96E5236-9B15-B38B-05C6-F313705F8FD8}"/>
                </a:ext>
              </a:extLst>
            </p:cNvPr>
            <p:cNvSpPr/>
            <p:nvPr/>
          </p:nvSpPr>
          <p:spPr>
            <a:xfrm>
              <a:off x="7423383" y="4652662"/>
              <a:ext cx="927578"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MAE</a:t>
              </a:r>
            </a:p>
          </p:txBody>
        </p:sp>
        <p:sp>
          <p:nvSpPr>
            <p:cNvPr id="28" name="Rectangle 27">
              <a:extLst>
                <a:ext uri="{FF2B5EF4-FFF2-40B4-BE49-F238E27FC236}">
                  <a16:creationId xmlns:a16="http://schemas.microsoft.com/office/drawing/2014/main" id="{28361609-6BDA-7B8E-3158-C5B71082AFE1}"/>
                </a:ext>
              </a:extLst>
            </p:cNvPr>
            <p:cNvSpPr/>
            <p:nvPr/>
          </p:nvSpPr>
          <p:spPr>
            <a:xfrm>
              <a:off x="8655423" y="3989653"/>
              <a:ext cx="1108112" cy="338554"/>
            </a:xfrm>
            <a:prstGeom prst="rect">
              <a:avLst/>
            </a:prstGeom>
          </p:spPr>
          <p:txBody>
            <a:bodyPr wrap="square">
              <a:spAutoFit/>
            </a:bodyPr>
            <a:lstStyle/>
            <a:p>
              <a:pPr algn="ctr"/>
              <a:r>
                <a:rPr lang="en-US" sz="16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63.56%</a:t>
              </a:r>
            </a:p>
          </p:txBody>
        </p:sp>
        <p:sp>
          <p:nvSpPr>
            <p:cNvPr id="29" name="Rectangle 28">
              <a:extLst>
                <a:ext uri="{FF2B5EF4-FFF2-40B4-BE49-F238E27FC236}">
                  <a16:creationId xmlns:a16="http://schemas.microsoft.com/office/drawing/2014/main" id="{8320C457-A67D-D879-433B-4B8AA7B8C39F}"/>
                </a:ext>
              </a:extLst>
            </p:cNvPr>
            <p:cNvSpPr/>
            <p:nvPr/>
          </p:nvSpPr>
          <p:spPr>
            <a:xfrm>
              <a:off x="8587889" y="4344241"/>
              <a:ext cx="1243181" cy="338554"/>
            </a:xfrm>
            <a:prstGeom prst="rect">
              <a:avLst/>
            </a:prstGeom>
          </p:spPr>
          <p:txBody>
            <a:bodyPr wrap="square">
              <a:spAutoFit/>
            </a:bodyPr>
            <a:lstStyle/>
            <a:p>
              <a:pPr algn="ctr"/>
              <a:r>
                <a:rPr lang="en-US" sz="16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100,904,088</a:t>
              </a:r>
            </a:p>
          </p:txBody>
        </p:sp>
        <p:sp>
          <p:nvSpPr>
            <p:cNvPr id="30" name="Rectangle 29">
              <a:extLst>
                <a:ext uri="{FF2B5EF4-FFF2-40B4-BE49-F238E27FC236}">
                  <a16:creationId xmlns:a16="http://schemas.microsoft.com/office/drawing/2014/main" id="{526FE035-DDCE-3A86-D838-9D3411AA0820}"/>
                </a:ext>
              </a:extLst>
            </p:cNvPr>
            <p:cNvSpPr/>
            <p:nvPr/>
          </p:nvSpPr>
          <p:spPr>
            <a:xfrm>
              <a:off x="8655423" y="4698829"/>
              <a:ext cx="1108112" cy="338554"/>
            </a:xfrm>
            <a:prstGeom prst="rect">
              <a:avLst/>
            </a:prstGeom>
          </p:spPr>
          <p:txBody>
            <a:bodyPr wrap="square">
              <a:spAutoFit/>
            </a:bodyPr>
            <a:lstStyle/>
            <a:p>
              <a:pPr algn="ctr"/>
              <a:r>
                <a:rPr lang="en-US" sz="16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5177,17</a:t>
              </a:r>
            </a:p>
          </p:txBody>
        </p:sp>
      </p:grpSp>
      <p:sp>
        <p:nvSpPr>
          <p:cNvPr id="31" name="Rounded Rectangle 30">
            <a:extLst>
              <a:ext uri="{FF2B5EF4-FFF2-40B4-BE49-F238E27FC236}">
                <a16:creationId xmlns:a16="http://schemas.microsoft.com/office/drawing/2014/main" id="{E0DC09FC-F2BA-D1B6-27ED-9072D0F12B34}"/>
              </a:ext>
            </a:extLst>
          </p:cNvPr>
          <p:cNvSpPr/>
          <p:nvPr/>
        </p:nvSpPr>
        <p:spPr>
          <a:xfrm>
            <a:off x="6136078" y="2180063"/>
            <a:ext cx="4430154" cy="3988507"/>
          </a:xfrm>
          <a:prstGeom prst="round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ubtitle 2">
            <a:extLst>
              <a:ext uri="{FF2B5EF4-FFF2-40B4-BE49-F238E27FC236}">
                <a16:creationId xmlns:a16="http://schemas.microsoft.com/office/drawing/2014/main" id="{839456CB-E7DF-FA7D-6740-97169F0CB958}"/>
              </a:ext>
            </a:extLst>
          </p:cNvPr>
          <p:cNvSpPr txBox="1">
            <a:spLocks/>
          </p:cNvSpPr>
          <p:nvPr/>
        </p:nvSpPr>
        <p:spPr>
          <a:xfrm>
            <a:off x="7151657" y="1968408"/>
            <a:ext cx="2501407" cy="423310"/>
          </a:xfrm>
          <a:prstGeom prst="rect">
            <a:avLst/>
          </a:prstGeom>
          <a:solidFill>
            <a:schemeClr val="accent6">
              <a:lumMod val="60000"/>
              <a:lumOff val="40000"/>
            </a:schemeClr>
          </a:solidFill>
        </p:spPr>
        <p:txBody>
          <a:bodyPr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7" name="Rectangle 66">
            <a:extLst>
              <a:ext uri="{FF2B5EF4-FFF2-40B4-BE49-F238E27FC236}">
                <a16:creationId xmlns:a16="http://schemas.microsoft.com/office/drawing/2014/main" id="{A10882BD-944F-313B-81C9-FD4B38830C0C}"/>
              </a:ext>
            </a:extLst>
          </p:cNvPr>
          <p:cNvSpPr/>
          <p:nvPr/>
        </p:nvSpPr>
        <p:spPr>
          <a:xfrm>
            <a:off x="7348856" y="1995397"/>
            <a:ext cx="2107008"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Min-max scaling</a:t>
            </a:r>
          </a:p>
        </p:txBody>
      </p:sp>
    </p:spTree>
    <p:extLst>
      <p:ext uri="{BB962C8B-B14F-4D97-AF65-F5344CB8AC3E}">
        <p14:creationId xmlns:p14="http://schemas.microsoft.com/office/powerpoint/2010/main" val="1746184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6350F1-AF65-11BB-4D06-2BB31A000109}"/>
              </a:ext>
            </a:extLst>
          </p:cNvPr>
          <p:cNvGrpSpPr/>
          <p:nvPr/>
        </p:nvGrpSpPr>
        <p:grpSpPr>
          <a:xfrm>
            <a:off x="1794115" y="2180063"/>
            <a:ext cx="2513598" cy="3505281"/>
            <a:chOff x="8139161" y="2180063"/>
            <a:chExt cx="2513598" cy="3505281"/>
          </a:xfrm>
        </p:grpSpPr>
        <p:sp>
          <p:nvSpPr>
            <p:cNvPr id="36" name="Oval 35">
              <a:extLst>
                <a:ext uri="{FF2B5EF4-FFF2-40B4-BE49-F238E27FC236}">
                  <a16:creationId xmlns:a16="http://schemas.microsoft.com/office/drawing/2014/main" id="{E543C7C0-D896-9DBE-5BBD-383C7C065B4A}"/>
                </a:ext>
              </a:extLst>
            </p:cNvPr>
            <p:cNvSpPr/>
            <p:nvPr/>
          </p:nvSpPr>
          <p:spPr>
            <a:xfrm>
              <a:off x="8521648" y="2180063"/>
              <a:ext cx="1704019" cy="170401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2D1E29-56AD-D5A1-CAD1-6676498E7E3A}"/>
                </a:ext>
              </a:extLst>
            </p:cNvPr>
            <p:cNvSpPr/>
            <p:nvPr/>
          </p:nvSpPr>
          <p:spPr>
            <a:xfrm>
              <a:off x="8862943" y="2708906"/>
              <a:ext cx="1021434"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KNN</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Scaling</a:t>
              </a:r>
            </a:p>
          </p:txBody>
        </p:sp>
        <p:sp>
          <p:nvSpPr>
            <p:cNvPr id="38" name="Oval 37">
              <a:extLst>
                <a:ext uri="{FF2B5EF4-FFF2-40B4-BE49-F238E27FC236}">
                  <a16:creationId xmlns:a16="http://schemas.microsoft.com/office/drawing/2014/main" id="{B87E1C5E-2160-1636-7542-613C3E21CCE7}"/>
                </a:ext>
              </a:extLst>
            </p:cNvPr>
            <p:cNvSpPr/>
            <p:nvPr/>
          </p:nvSpPr>
          <p:spPr>
            <a:xfrm>
              <a:off x="9250994" y="3739114"/>
              <a:ext cx="289932" cy="289932"/>
            </a:xfrm>
            <a:prstGeom prst="ellipse">
              <a:avLst/>
            </a:prstGeom>
            <a:solidFill>
              <a:schemeClr val="accent6">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7C318F5C-5DAB-AE47-9555-2CA7A6BC7FAD}"/>
                </a:ext>
              </a:extLst>
            </p:cNvPr>
            <p:cNvCxnSpPr>
              <a:cxnSpLocks/>
              <a:stCxn id="38" idx="4"/>
            </p:cNvCxnSpPr>
            <p:nvPr/>
          </p:nvCxnSpPr>
          <p:spPr>
            <a:xfrm>
              <a:off x="9395960"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E6EB99E-B62C-DD0E-455D-6B486B0FD393}"/>
                </a:ext>
              </a:extLst>
            </p:cNvPr>
            <p:cNvSpPr/>
            <p:nvPr/>
          </p:nvSpPr>
          <p:spPr>
            <a:xfrm>
              <a:off x="8139161" y="4746625"/>
              <a:ext cx="2513598" cy="938719"/>
            </a:xfrm>
            <a:prstGeom prst="rect">
              <a:avLst/>
            </a:prstGeom>
          </p:spPr>
          <p:txBody>
            <a:bodyPr wrap="square">
              <a:spAutoFit/>
            </a:bodyPr>
            <a:lstStyle/>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 &amp; Model &amp; Color..</a:t>
              </a:r>
            </a:p>
            <a:p>
              <a:pPr algn="ct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Vs.</a:t>
              </a:r>
            </a:p>
            <a:p>
              <a:pPr algn="ctr"/>
              <a:b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b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 Count &amp; Transmission</a:t>
              </a:r>
              <a:r>
                <a:rPr lang="en-US" altLang="ko-KR"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7FD604AB-F52F-04B0-418C-5B4FC5DC7610}"/>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Challenges</a:t>
            </a:r>
          </a:p>
        </p:txBody>
      </p:sp>
      <p:pic>
        <p:nvPicPr>
          <p:cNvPr id="24" name="Graphic 23" descr="Chevron arrows with solid fill">
            <a:extLst>
              <a:ext uri="{FF2B5EF4-FFF2-40B4-BE49-F238E27FC236}">
                <a16:creationId xmlns:a16="http://schemas.microsoft.com/office/drawing/2014/main" id="{347BD99F-B8CB-5BF5-56B3-7248A81679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1564" y="3129179"/>
            <a:ext cx="977090" cy="899867"/>
          </a:xfrm>
          <a:prstGeom prst="rect">
            <a:avLst/>
          </a:prstGeom>
        </p:spPr>
      </p:pic>
      <p:sp>
        <p:nvSpPr>
          <p:cNvPr id="60" name="Subtitle 2">
            <a:extLst>
              <a:ext uri="{FF2B5EF4-FFF2-40B4-BE49-F238E27FC236}">
                <a16:creationId xmlns:a16="http://schemas.microsoft.com/office/drawing/2014/main" id="{8311138D-33FA-82E1-447E-B637A3CACBFE}"/>
              </a:ext>
            </a:extLst>
          </p:cNvPr>
          <p:cNvSpPr txBox="1">
            <a:spLocks/>
          </p:cNvSpPr>
          <p:nvPr/>
        </p:nvSpPr>
        <p:spPr>
          <a:xfrm>
            <a:off x="6741996" y="994232"/>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1" name="Rectangle 60">
            <a:extLst>
              <a:ext uri="{FF2B5EF4-FFF2-40B4-BE49-F238E27FC236}">
                <a16:creationId xmlns:a16="http://schemas.microsoft.com/office/drawing/2014/main" id="{388A2990-42C9-9571-E7FE-916C9B61DA5F}"/>
              </a:ext>
            </a:extLst>
          </p:cNvPr>
          <p:cNvSpPr/>
          <p:nvPr/>
        </p:nvSpPr>
        <p:spPr>
          <a:xfrm>
            <a:off x="6907501" y="1021221"/>
            <a:ext cx="2989720"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Scaling Methods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F5B1422-9F0B-F72F-7228-45CC2A1C96F3}"/>
                  </a:ext>
                </a:extLst>
              </p:cNvPr>
              <p:cNvSpPr txBox="1"/>
              <p:nvPr/>
            </p:nvSpPr>
            <p:spPr>
              <a:xfrm>
                <a:off x="7605218" y="3129179"/>
                <a:ext cx="1594283" cy="682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panose="02040503050406030204" pitchFamily="18" charset="0"/>
                            </a:rPr>
                            <m:t>𝑥</m:t>
                          </m:r>
                        </m:e>
                        <m:sub>
                          <m:r>
                            <a:rPr lang="en-US" sz="2400" b="0" i="1" smtClean="0">
                              <a:solidFill>
                                <a:schemeClr val="bg1">
                                  <a:lumMod val="85000"/>
                                </a:schemeClr>
                              </a:solidFill>
                              <a:latin typeface="Cambria Math" panose="02040503050406030204" pitchFamily="18" charset="0"/>
                            </a:rPr>
                            <m:t>𝑖</m:t>
                          </m:r>
                        </m:sub>
                      </m:sSub>
                      <m:r>
                        <a:rPr lang="en-US" sz="2400" b="0" i="1" smtClean="0">
                          <a:solidFill>
                            <a:schemeClr val="bg1">
                              <a:lumMod val="85000"/>
                            </a:schemeClr>
                          </a:solidFill>
                          <a:latin typeface="Cambria Math" panose="02040503050406030204" pitchFamily="18" charset="0"/>
                        </a:rPr>
                        <m:t>= </m:t>
                      </m:r>
                      <m:f>
                        <m:fPr>
                          <m:ctrlPr>
                            <a:rPr lang="en-US" sz="2400" b="0" i="1" smtClean="0">
                              <a:solidFill>
                                <a:schemeClr val="bg1">
                                  <a:lumMod val="85000"/>
                                </a:schemeClr>
                              </a:solidFill>
                              <a:latin typeface="Cambria Math" panose="02040503050406030204" pitchFamily="18" charset="0"/>
                            </a:rPr>
                          </m:ctrlPr>
                        </m:fPr>
                        <m:num>
                          <m:sSub>
                            <m:sSubPr>
                              <m:ctrlPr>
                                <a:rPr lang="en-US" sz="2400" b="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panose="02040503050406030204" pitchFamily="18" charset="0"/>
                                </a:rPr>
                                <m:t>𝑥</m:t>
                              </m:r>
                            </m:e>
                            <m:sub>
                              <m:r>
                                <a:rPr lang="en-US" sz="2400" b="0" i="1" smtClean="0">
                                  <a:solidFill>
                                    <a:schemeClr val="bg1">
                                      <a:lumMod val="85000"/>
                                    </a:schemeClr>
                                  </a:solidFill>
                                  <a:latin typeface="Cambria Math" panose="02040503050406030204" pitchFamily="18" charset="0"/>
                                </a:rPr>
                                <m:t>𝑖</m:t>
                              </m:r>
                            </m:sub>
                          </m:sSub>
                          <m:r>
                            <a:rPr lang="en-US" sz="2400" b="0" i="1" smtClean="0">
                              <a:solidFill>
                                <a:schemeClr val="bg1">
                                  <a:lumMod val="85000"/>
                                </a:schemeClr>
                              </a:solidFill>
                              <a:latin typeface="Cambria Math" panose="02040503050406030204" pitchFamily="18" charset="0"/>
                            </a:rPr>
                            <m:t>−</m:t>
                          </m:r>
                          <m:acc>
                            <m:accPr>
                              <m:chr m:val="̅"/>
                              <m:ctrlPr>
                                <a:rPr lang="en-US" sz="2400" b="0" i="1" smtClean="0">
                                  <a:solidFill>
                                    <a:schemeClr val="bg1">
                                      <a:lumMod val="85000"/>
                                    </a:schemeClr>
                                  </a:solidFill>
                                  <a:latin typeface="Cambria Math" panose="02040503050406030204" pitchFamily="18" charset="0"/>
                                </a:rPr>
                              </m:ctrlPr>
                            </m:accPr>
                            <m:e>
                              <m:r>
                                <a:rPr lang="en-US" sz="2400" b="0" i="1" smtClean="0">
                                  <a:solidFill>
                                    <a:schemeClr val="bg1">
                                      <a:lumMod val="85000"/>
                                    </a:schemeClr>
                                  </a:solidFill>
                                  <a:latin typeface="Cambria Math" panose="02040503050406030204" pitchFamily="18" charset="0"/>
                                </a:rPr>
                                <m:t>𝑥</m:t>
                              </m:r>
                            </m:e>
                          </m:acc>
                        </m:num>
                        <m:den>
                          <m:r>
                            <a:rPr lang="en-US" sz="2400" b="0" i="1" smtClean="0">
                              <a:solidFill>
                                <a:schemeClr val="bg1">
                                  <a:lumMod val="85000"/>
                                </a:schemeClr>
                              </a:solidFill>
                              <a:latin typeface="Cambria Math" panose="02040503050406030204" pitchFamily="18" charset="0"/>
                              <a:ea typeface="Cambria Math" panose="02040503050406030204" pitchFamily="18" charset="0"/>
                            </a:rPr>
                            <m:t>𝜎</m:t>
                          </m:r>
                        </m:den>
                      </m:f>
                    </m:oMath>
                  </m:oMathPara>
                </a14:m>
                <a:endParaRPr lang="en-US" sz="2400" dirty="0">
                  <a:solidFill>
                    <a:schemeClr val="bg1">
                      <a:lumMod val="85000"/>
                    </a:schemeClr>
                  </a:solidFill>
                </a:endParaRPr>
              </a:p>
            </p:txBody>
          </p:sp>
        </mc:Choice>
        <mc:Fallback xmlns="">
          <p:sp>
            <p:nvSpPr>
              <p:cNvPr id="22" name="TextBox 21">
                <a:extLst>
                  <a:ext uri="{FF2B5EF4-FFF2-40B4-BE49-F238E27FC236}">
                    <a16:creationId xmlns:a16="http://schemas.microsoft.com/office/drawing/2014/main" id="{3F5B1422-9F0B-F72F-7228-45CC2A1C96F3}"/>
                  </a:ext>
                </a:extLst>
              </p:cNvPr>
              <p:cNvSpPr txBox="1">
                <a:spLocks noRot="1" noChangeAspect="1" noMove="1" noResize="1" noEditPoints="1" noAdjustHandles="1" noChangeArrowheads="1" noChangeShapeType="1" noTextEdit="1"/>
              </p:cNvSpPr>
              <p:nvPr/>
            </p:nvSpPr>
            <p:spPr>
              <a:xfrm>
                <a:off x="7605218" y="3129179"/>
                <a:ext cx="1594283" cy="682110"/>
              </a:xfrm>
              <a:prstGeom prst="rect">
                <a:avLst/>
              </a:prstGeom>
              <a:blipFill>
                <a:blip r:embed="rId5"/>
                <a:stretch>
                  <a:fillRect l="-2381" r="-1587" b="-11111"/>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A02ADED-FF52-8DD1-BBF4-2D6CC1AF09DD}"/>
              </a:ext>
            </a:extLst>
          </p:cNvPr>
          <p:cNvGrpSpPr/>
          <p:nvPr/>
        </p:nvGrpSpPr>
        <p:grpSpPr>
          <a:xfrm>
            <a:off x="6742006" y="4383999"/>
            <a:ext cx="3320719" cy="1093897"/>
            <a:chOff x="7265582" y="3943486"/>
            <a:chExt cx="2565488" cy="1093897"/>
          </a:xfrm>
        </p:grpSpPr>
        <p:sp>
          <p:nvSpPr>
            <p:cNvPr id="25" name="Rectangle 24">
              <a:extLst>
                <a:ext uri="{FF2B5EF4-FFF2-40B4-BE49-F238E27FC236}">
                  <a16:creationId xmlns:a16="http://schemas.microsoft.com/office/drawing/2014/main" id="{DDFBF763-0C89-E928-B0FB-D3151CBA615D}"/>
                </a:ext>
              </a:extLst>
            </p:cNvPr>
            <p:cNvSpPr/>
            <p:nvPr/>
          </p:nvSpPr>
          <p:spPr>
            <a:xfrm>
              <a:off x="7265582" y="3943486"/>
              <a:ext cx="1243180"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KNN score</a:t>
              </a:r>
            </a:p>
          </p:txBody>
        </p:sp>
        <p:sp>
          <p:nvSpPr>
            <p:cNvPr id="26" name="Rectangle 25">
              <a:extLst>
                <a:ext uri="{FF2B5EF4-FFF2-40B4-BE49-F238E27FC236}">
                  <a16:creationId xmlns:a16="http://schemas.microsoft.com/office/drawing/2014/main" id="{B9C7964E-A93C-6769-7996-B0C5F5781BB1}"/>
                </a:ext>
              </a:extLst>
            </p:cNvPr>
            <p:cNvSpPr/>
            <p:nvPr/>
          </p:nvSpPr>
          <p:spPr>
            <a:xfrm>
              <a:off x="7423383" y="4298074"/>
              <a:ext cx="927578"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MSE</a:t>
              </a:r>
            </a:p>
          </p:txBody>
        </p:sp>
        <p:sp>
          <p:nvSpPr>
            <p:cNvPr id="27" name="Rectangle 26">
              <a:extLst>
                <a:ext uri="{FF2B5EF4-FFF2-40B4-BE49-F238E27FC236}">
                  <a16:creationId xmlns:a16="http://schemas.microsoft.com/office/drawing/2014/main" id="{C96E5236-9B15-B38B-05C6-F313705F8FD8}"/>
                </a:ext>
              </a:extLst>
            </p:cNvPr>
            <p:cNvSpPr/>
            <p:nvPr/>
          </p:nvSpPr>
          <p:spPr>
            <a:xfrm>
              <a:off x="7423383" y="4652662"/>
              <a:ext cx="927578"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MAE</a:t>
              </a:r>
            </a:p>
          </p:txBody>
        </p:sp>
        <p:sp>
          <p:nvSpPr>
            <p:cNvPr id="28" name="Rectangle 27">
              <a:extLst>
                <a:ext uri="{FF2B5EF4-FFF2-40B4-BE49-F238E27FC236}">
                  <a16:creationId xmlns:a16="http://schemas.microsoft.com/office/drawing/2014/main" id="{28361609-6BDA-7B8E-3158-C5B71082AFE1}"/>
                </a:ext>
              </a:extLst>
            </p:cNvPr>
            <p:cNvSpPr/>
            <p:nvPr/>
          </p:nvSpPr>
          <p:spPr>
            <a:xfrm>
              <a:off x="8655423" y="3989653"/>
              <a:ext cx="1108112" cy="338554"/>
            </a:xfrm>
            <a:prstGeom prst="rect">
              <a:avLst/>
            </a:prstGeom>
          </p:spPr>
          <p:txBody>
            <a:bodyPr wrap="square">
              <a:spAutoFit/>
            </a:bodyPr>
            <a:lstStyle/>
            <a:p>
              <a:pPr algn="ctr"/>
              <a:r>
                <a:rPr lang="en-US" sz="16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76.14%</a:t>
              </a:r>
            </a:p>
          </p:txBody>
        </p:sp>
        <p:sp>
          <p:nvSpPr>
            <p:cNvPr id="29" name="Rectangle 28">
              <a:extLst>
                <a:ext uri="{FF2B5EF4-FFF2-40B4-BE49-F238E27FC236}">
                  <a16:creationId xmlns:a16="http://schemas.microsoft.com/office/drawing/2014/main" id="{8320C457-A67D-D879-433B-4B8AA7B8C39F}"/>
                </a:ext>
              </a:extLst>
            </p:cNvPr>
            <p:cNvSpPr/>
            <p:nvPr/>
          </p:nvSpPr>
          <p:spPr>
            <a:xfrm>
              <a:off x="8587889" y="4344241"/>
              <a:ext cx="1243181" cy="338554"/>
            </a:xfrm>
            <a:prstGeom prst="rect">
              <a:avLst/>
            </a:prstGeom>
          </p:spPr>
          <p:txBody>
            <a:bodyPr wrap="square">
              <a:spAutoFit/>
            </a:bodyPr>
            <a:lstStyle/>
            <a:p>
              <a:pPr algn="ctr"/>
              <a:r>
                <a:rPr lang="en-US" sz="16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66,057,754</a:t>
              </a:r>
            </a:p>
          </p:txBody>
        </p:sp>
        <p:sp>
          <p:nvSpPr>
            <p:cNvPr id="30" name="Rectangle 29">
              <a:extLst>
                <a:ext uri="{FF2B5EF4-FFF2-40B4-BE49-F238E27FC236}">
                  <a16:creationId xmlns:a16="http://schemas.microsoft.com/office/drawing/2014/main" id="{526FE035-DDCE-3A86-D838-9D3411AA0820}"/>
                </a:ext>
              </a:extLst>
            </p:cNvPr>
            <p:cNvSpPr/>
            <p:nvPr/>
          </p:nvSpPr>
          <p:spPr>
            <a:xfrm>
              <a:off x="8655423" y="4698829"/>
              <a:ext cx="1108112" cy="338554"/>
            </a:xfrm>
            <a:prstGeom prst="rect">
              <a:avLst/>
            </a:prstGeom>
          </p:spPr>
          <p:txBody>
            <a:bodyPr wrap="square">
              <a:spAutoFit/>
            </a:bodyPr>
            <a:lstStyle/>
            <a:p>
              <a:pPr algn="ctr"/>
              <a:r>
                <a:rPr lang="en-US" sz="16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4676,74</a:t>
              </a:r>
            </a:p>
          </p:txBody>
        </p:sp>
      </p:grpSp>
      <p:sp>
        <p:nvSpPr>
          <p:cNvPr id="31" name="Rounded Rectangle 30">
            <a:extLst>
              <a:ext uri="{FF2B5EF4-FFF2-40B4-BE49-F238E27FC236}">
                <a16:creationId xmlns:a16="http://schemas.microsoft.com/office/drawing/2014/main" id="{E0DC09FC-F2BA-D1B6-27ED-9072D0F12B34}"/>
              </a:ext>
            </a:extLst>
          </p:cNvPr>
          <p:cNvSpPr/>
          <p:nvPr/>
        </p:nvSpPr>
        <p:spPr>
          <a:xfrm>
            <a:off x="6136078" y="2180063"/>
            <a:ext cx="4430154" cy="3988507"/>
          </a:xfrm>
          <a:prstGeom prst="round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ubtitle 2">
            <a:extLst>
              <a:ext uri="{FF2B5EF4-FFF2-40B4-BE49-F238E27FC236}">
                <a16:creationId xmlns:a16="http://schemas.microsoft.com/office/drawing/2014/main" id="{839456CB-E7DF-FA7D-6740-97169F0CB958}"/>
              </a:ext>
            </a:extLst>
          </p:cNvPr>
          <p:cNvSpPr txBox="1">
            <a:spLocks/>
          </p:cNvSpPr>
          <p:nvPr/>
        </p:nvSpPr>
        <p:spPr>
          <a:xfrm>
            <a:off x="7151657" y="1968408"/>
            <a:ext cx="2501407" cy="423310"/>
          </a:xfrm>
          <a:prstGeom prst="rect">
            <a:avLst/>
          </a:prstGeom>
          <a:solidFill>
            <a:schemeClr val="accent6">
              <a:lumMod val="60000"/>
              <a:lumOff val="40000"/>
            </a:schemeClr>
          </a:solidFill>
        </p:spPr>
        <p:txBody>
          <a:bodyPr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7" name="Rectangle 66">
            <a:extLst>
              <a:ext uri="{FF2B5EF4-FFF2-40B4-BE49-F238E27FC236}">
                <a16:creationId xmlns:a16="http://schemas.microsoft.com/office/drawing/2014/main" id="{A10882BD-944F-313B-81C9-FD4B38830C0C}"/>
              </a:ext>
            </a:extLst>
          </p:cNvPr>
          <p:cNvSpPr/>
          <p:nvPr/>
        </p:nvSpPr>
        <p:spPr>
          <a:xfrm>
            <a:off x="7348856" y="1995397"/>
            <a:ext cx="2107008" cy="369332"/>
          </a:xfrm>
          <a:prstGeom prst="rect">
            <a:avLst/>
          </a:prstGeom>
        </p:spPr>
        <p:txBody>
          <a:bodyPr wrap="square">
            <a:spAutoFit/>
          </a:bodyPr>
          <a:lstStyle/>
          <a:p>
            <a:pPr algn="ctr"/>
            <a:r>
              <a:rPr lang="en-US" altLang="ko-KR"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Standard scaling</a:t>
            </a:r>
            <a:endPar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72547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6350F1-AF65-11BB-4D06-2BB31A000109}"/>
              </a:ext>
            </a:extLst>
          </p:cNvPr>
          <p:cNvGrpSpPr/>
          <p:nvPr/>
        </p:nvGrpSpPr>
        <p:grpSpPr>
          <a:xfrm>
            <a:off x="1794115" y="2180063"/>
            <a:ext cx="2513598" cy="3505281"/>
            <a:chOff x="8139161" y="2180063"/>
            <a:chExt cx="2513598" cy="3505281"/>
          </a:xfrm>
        </p:grpSpPr>
        <p:sp>
          <p:nvSpPr>
            <p:cNvPr id="36" name="Oval 35">
              <a:extLst>
                <a:ext uri="{FF2B5EF4-FFF2-40B4-BE49-F238E27FC236}">
                  <a16:creationId xmlns:a16="http://schemas.microsoft.com/office/drawing/2014/main" id="{E543C7C0-D896-9DBE-5BBD-383C7C065B4A}"/>
                </a:ext>
              </a:extLst>
            </p:cNvPr>
            <p:cNvSpPr/>
            <p:nvPr/>
          </p:nvSpPr>
          <p:spPr>
            <a:xfrm>
              <a:off x="8521648" y="2180063"/>
              <a:ext cx="1704019" cy="170401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2D1E29-56AD-D5A1-CAD1-6676498E7E3A}"/>
                </a:ext>
              </a:extLst>
            </p:cNvPr>
            <p:cNvSpPr/>
            <p:nvPr/>
          </p:nvSpPr>
          <p:spPr>
            <a:xfrm>
              <a:off x="8862943" y="2708906"/>
              <a:ext cx="1021434"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KNN</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Scaling</a:t>
              </a:r>
            </a:p>
          </p:txBody>
        </p:sp>
        <p:sp>
          <p:nvSpPr>
            <p:cNvPr id="38" name="Oval 37">
              <a:extLst>
                <a:ext uri="{FF2B5EF4-FFF2-40B4-BE49-F238E27FC236}">
                  <a16:creationId xmlns:a16="http://schemas.microsoft.com/office/drawing/2014/main" id="{B87E1C5E-2160-1636-7542-613C3E21CCE7}"/>
                </a:ext>
              </a:extLst>
            </p:cNvPr>
            <p:cNvSpPr/>
            <p:nvPr/>
          </p:nvSpPr>
          <p:spPr>
            <a:xfrm>
              <a:off x="9250994" y="3739114"/>
              <a:ext cx="289932" cy="289932"/>
            </a:xfrm>
            <a:prstGeom prst="ellipse">
              <a:avLst/>
            </a:prstGeom>
            <a:solidFill>
              <a:schemeClr val="accent6">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7C318F5C-5DAB-AE47-9555-2CA7A6BC7FAD}"/>
                </a:ext>
              </a:extLst>
            </p:cNvPr>
            <p:cNvCxnSpPr>
              <a:cxnSpLocks/>
              <a:stCxn id="38" idx="4"/>
            </p:cNvCxnSpPr>
            <p:nvPr/>
          </p:nvCxnSpPr>
          <p:spPr>
            <a:xfrm>
              <a:off x="9395960"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E6EB99E-B62C-DD0E-455D-6B486B0FD393}"/>
                </a:ext>
              </a:extLst>
            </p:cNvPr>
            <p:cNvSpPr/>
            <p:nvPr/>
          </p:nvSpPr>
          <p:spPr>
            <a:xfrm>
              <a:off x="8139161" y="4746625"/>
              <a:ext cx="2513598" cy="938719"/>
            </a:xfrm>
            <a:prstGeom prst="rect">
              <a:avLst/>
            </a:prstGeom>
          </p:spPr>
          <p:txBody>
            <a:bodyPr wrap="square">
              <a:spAutoFit/>
            </a:bodyPr>
            <a:lstStyle/>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 &amp; Model &amp; Color..</a:t>
              </a:r>
            </a:p>
            <a:p>
              <a:pPr algn="ct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Vs.</a:t>
              </a:r>
            </a:p>
            <a:p>
              <a:pPr algn="ctr"/>
              <a:b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b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 Count &amp; Transmission</a:t>
              </a:r>
              <a:r>
                <a:rPr lang="en-US" altLang="ko-KR"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7FD604AB-F52F-04B0-418C-5B4FC5DC7610}"/>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Challenges</a:t>
            </a:r>
          </a:p>
        </p:txBody>
      </p:sp>
      <p:pic>
        <p:nvPicPr>
          <p:cNvPr id="24" name="Graphic 23" descr="Chevron arrows with solid fill">
            <a:extLst>
              <a:ext uri="{FF2B5EF4-FFF2-40B4-BE49-F238E27FC236}">
                <a16:creationId xmlns:a16="http://schemas.microsoft.com/office/drawing/2014/main" id="{347BD99F-B8CB-5BF5-56B3-7248A81679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1564" y="3129179"/>
            <a:ext cx="977090" cy="899867"/>
          </a:xfrm>
          <a:prstGeom prst="rect">
            <a:avLst/>
          </a:prstGeom>
        </p:spPr>
      </p:pic>
      <p:sp>
        <p:nvSpPr>
          <p:cNvPr id="60" name="Subtitle 2">
            <a:extLst>
              <a:ext uri="{FF2B5EF4-FFF2-40B4-BE49-F238E27FC236}">
                <a16:creationId xmlns:a16="http://schemas.microsoft.com/office/drawing/2014/main" id="{8311138D-33FA-82E1-447E-B637A3CACBFE}"/>
              </a:ext>
            </a:extLst>
          </p:cNvPr>
          <p:cNvSpPr txBox="1">
            <a:spLocks/>
          </p:cNvSpPr>
          <p:nvPr/>
        </p:nvSpPr>
        <p:spPr>
          <a:xfrm>
            <a:off x="6741996" y="994232"/>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1" name="Rectangle 60">
            <a:extLst>
              <a:ext uri="{FF2B5EF4-FFF2-40B4-BE49-F238E27FC236}">
                <a16:creationId xmlns:a16="http://schemas.microsoft.com/office/drawing/2014/main" id="{388A2990-42C9-9571-E7FE-916C9B61DA5F}"/>
              </a:ext>
            </a:extLst>
          </p:cNvPr>
          <p:cNvSpPr/>
          <p:nvPr/>
        </p:nvSpPr>
        <p:spPr>
          <a:xfrm>
            <a:off x="6907501" y="1021221"/>
            <a:ext cx="2989720"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Scaling Methods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F5B1422-9F0B-F72F-7228-45CC2A1C96F3}"/>
                  </a:ext>
                </a:extLst>
              </p:cNvPr>
              <p:cNvSpPr txBox="1"/>
              <p:nvPr/>
            </p:nvSpPr>
            <p:spPr>
              <a:xfrm>
                <a:off x="7443059" y="3129179"/>
                <a:ext cx="1918602" cy="748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panose="02040503050406030204" pitchFamily="18" charset="0"/>
                            </a:rPr>
                            <m:t>𝑥</m:t>
                          </m:r>
                        </m:e>
                        <m:sub>
                          <m:r>
                            <a:rPr lang="en-US" sz="2400" b="0" i="1" smtClean="0">
                              <a:solidFill>
                                <a:schemeClr val="bg1">
                                  <a:lumMod val="85000"/>
                                </a:schemeClr>
                              </a:solidFill>
                              <a:latin typeface="Cambria Math" panose="02040503050406030204" pitchFamily="18" charset="0"/>
                            </a:rPr>
                            <m:t>𝑖</m:t>
                          </m:r>
                        </m:sub>
                      </m:sSub>
                      <m:r>
                        <a:rPr lang="en-US" sz="2400" b="0" i="1" smtClean="0">
                          <a:solidFill>
                            <a:schemeClr val="bg1">
                              <a:lumMod val="85000"/>
                            </a:schemeClr>
                          </a:solidFill>
                          <a:latin typeface="Cambria Math" panose="02040503050406030204" pitchFamily="18" charset="0"/>
                        </a:rPr>
                        <m:t>= </m:t>
                      </m:r>
                      <m:f>
                        <m:fPr>
                          <m:ctrlPr>
                            <a:rPr lang="en-US" sz="2400" b="0" i="1" smtClean="0">
                              <a:solidFill>
                                <a:schemeClr val="bg1">
                                  <a:lumMod val="85000"/>
                                </a:schemeClr>
                              </a:solidFill>
                              <a:latin typeface="Cambria Math" panose="02040503050406030204" pitchFamily="18" charset="0"/>
                            </a:rPr>
                          </m:ctrlPr>
                        </m:fPr>
                        <m:num>
                          <m:sSub>
                            <m:sSubPr>
                              <m:ctrlPr>
                                <a:rPr lang="en-US" sz="2400" b="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panose="02040503050406030204" pitchFamily="18" charset="0"/>
                                </a:rPr>
                                <m:t>𝑥</m:t>
                              </m:r>
                            </m:e>
                            <m:sub>
                              <m:r>
                                <a:rPr lang="en-US" sz="2400" b="0" i="1" smtClean="0">
                                  <a:solidFill>
                                    <a:schemeClr val="bg1">
                                      <a:lumMod val="85000"/>
                                    </a:schemeClr>
                                  </a:solidFill>
                                  <a:latin typeface="Cambria Math" panose="02040503050406030204" pitchFamily="18" charset="0"/>
                                </a:rPr>
                                <m:t>𝑖</m:t>
                              </m:r>
                            </m:sub>
                          </m:sSub>
                          <m:r>
                            <a:rPr lang="en-US" sz="2400" b="0" i="1" smtClean="0">
                              <a:solidFill>
                                <a:schemeClr val="bg1">
                                  <a:lumMod val="85000"/>
                                </a:schemeClr>
                              </a:solidFill>
                              <a:latin typeface="Cambria Math" panose="02040503050406030204" pitchFamily="18" charset="0"/>
                            </a:rPr>
                            <m:t>−</m:t>
                          </m:r>
                          <m:r>
                            <a:rPr lang="en-US" sz="2400" b="0" i="1" smtClean="0">
                              <a:solidFill>
                                <a:schemeClr val="bg1">
                                  <a:lumMod val="85000"/>
                                </a:schemeClr>
                              </a:solidFill>
                              <a:latin typeface="Cambria Math" panose="02040503050406030204" pitchFamily="18" charset="0"/>
                            </a:rPr>
                            <m:t>𝑄</m:t>
                          </m:r>
                          <m:r>
                            <a:rPr lang="en-US" sz="2400" b="0" i="1" smtClean="0">
                              <a:solidFill>
                                <a:schemeClr val="bg1">
                                  <a:lumMod val="85000"/>
                                </a:schemeClr>
                              </a:solidFill>
                              <a:latin typeface="Cambria Math" panose="02040503050406030204" pitchFamily="18" charset="0"/>
                            </a:rPr>
                            <m:t>1</m:t>
                          </m:r>
                        </m:num>
                        <m:den>
                          <m:r>
                            <a:rPr lang="en-US" sz="2400" b="0" i="1" smtClean="0">
                              <a:solidFill>
                                <a:schemeClr val="bg1">
                                  <a:lumMod val="85000"/>
                                </a:schemeClr>
                              </a:solidFill>
                              <a:latin typeface="Cambria Math" panose="02040503050406030204" pitchFamily="18" charset="0"/>
                            </a:rPr>
                            <m:t>𝑄</m:t>
                          </m:r>
                          <m:r>
                            <a:rPr lang="en-US" sz="2400" b="0" i="1" smtClean="0">
                              <a:solidFill>
                                <a:schemeClr val="bg1">
                                  <a:lumMod val="85000"/>
                                </a:schemeClr>
                              </a:solidFill>
                              <a:latin typeface="Cambria Math" panose="02040503050406030204" pitchFamily="18" charset="0"/>
                            </a:rPr>
                            <m:t>3−</m:t>
                          </m:r>
                          <m:r>
                            <a:rPr lang="en-US" sz="2400" b="0" i="1" smtClean="0">
                              <a:solidFill>
                                <a:schemeClr val="bg1">
                                  <a:lumMod val="85000"/>
                                </a:schemeClr>
                              </a:solidFill>
                              <a:latin typeface="Cambria Math" panose="02040503050406030204" pitchFamily="18" charset="0"/>
                            </a:rPr>
                            <m:t>𝑄</m:t>
                          </m:r>
                          <m:r>
                            <a:rPr lang="en-US" sz="2400" b="0" i="1" smtClean="0">
                              <a:solidFill>
                                <a:schemeClr val="bg1">
                                  <a:lumMod val="85000"/>
                                </a:schemeClr>
                              </a:solidFill>
                              <a:latin typeface="Cambria Math" panose="02040503050406030204" pitchFamily="18" charset="0"/>
                            </a:rPr>
                            <m:t>1</m:t>
                          </m:r>
                        </m:den>
                      </m:f>
                    </m:oMath>
                  </m:oMathPara>
                </a14:m>
                <a:endParaRPr lang="en-US" sz="2400" dirty="0">
                  <a:solidFill>
                    <a:schemeClr val="bg1">
                      <a:lumMod val="85000"/>
                    </a:schemeClr>
                  </a:solidFill>
                </a:endParaRPr>
              </a:p>
            </p:txBody>
          </p:sp>
        </mc:Choice>
        <mc:Fallback xmlns="">
          <p:sp>
            <p:nvSpPr>
              <p:cNvPr id="22" name="TextBox 21">
                <a:extLst>
                  <a:ext uri="{FF2B5EF4-FFF2-40B4-BE49-F238E27FC236}">
                    <a16:creationId xmlns:a16="http://schemas.microsoft.com/office/drawing/2014/main" id="{3F5B1422-9F0B-F72F-7228-45CC2A1C96F3}"/>
                  </a:ext>
                </a:extLst>
              </p:cNvPr>
              <p:cNvSpPr txBox="1">
                <a:spLocks noRot="1" noChangeAspect="1" noMove="1" noResize="1" noEditPoints="1" noAdjustHandles="1" noChangeArrowheads="1" noChangeShapeType="1" noTextEdit="1"/>
              </p:cNvSpPr>
              <p:nvPr/>
            </p:nvSpPr>
            <p:spPr>
              <a:xfrm>
                <a:off x="7443059" y="3129179"/>
                <a:ext cx="1918602" cy="748859"/>
              </a:xfrm>
              <a:prstGeom prst="rect">
                <a:avLst/>
              </a:prstGeom>
              <a:blipFill>
                <a:blip r:embed="rId5"/>
                <a:stretch>
                  <a:fillRect l="-1974" t="-3333" r="-3947" b="-15000"/>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A02ADED-FF52-8DD1-BBF4-2D6CC1AF09DD}"/>
              </a:ext>
            </a:extLst>
          </p:cNvPr>
          <p:cNvGrpSpPr/>
          <p:nvPr/>
        </p:nvGrpSpPr>
        <p:grpSpPr>
          <a:xfrm>
            <a:off x="6742006" y="4383999"/>
            <a:ext cx="3320719" cy="1093897"/>
            <a:chOff x="7265582" y="3943486"/>
            <a:chExt cx="2565488" cy="1093897"/>
          </a:xfrm>
        </p:grpSpPr>
        <p:sp>
          <p:nvSpPr>
            <p:cNvPr id="25" name="Rectangle 24">
              <a:extLst>
                <a:ext uri="{FF2B5EF4-FFF2-40B4-BE49-F238E27FC236}">
                  <a16:creationId xmlns:a16="http://schemas.microsoft.com/office/drawing/2014/main" id="{DDFBF763-0C89-E928-B0FB-D3151CBA615D}"/>
                </a:ext>
              </a:extLst>
            </p:cNvPr>
            <p:cNvSpPr/>
            <p:nvPr/>
          </p:nvSpPr>
          <p:spPr>
            <a:xfrm>
              <a:off x="7265582" y="3943486"/>
              <a:ext cx="1243180"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KNN score</a:t>
              </a:r>
            </a:p>
          </p:txBody>
        </p:sp>
        <p:sp>
          <p:nvSpPr>
            <p:cNvPr id="26" name="Rectangle 25">
              <a:extLst>
                <a:ext uri="{FF2B5EF4-FFF2-40B4-BE49-F238E27FC236}">
                  <a16:creationId xmlns:a16="http://schemas.microsoft.com/office/drawing/2014/main" id="{B9C7964E-A93C-6769-7996-B0C5F5781BB1}"/>
                </a:ext>
              </a:extLst>
            </p:cNvPr>
            <p:cNvSpPr/>
            <p:nvPr/>
          </p:nvSpPr>
          <p:spPr>
            <a:xfrm>
              <a:off x="7423383" y="4298074"/>
              <a:ext cx="927578"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MSE</a:t>
              </a:r>
            </a:p>
          </p:txBody>
        </p:sp>
        <p:sp>
          <p:nvSpPr>
            <p:cNvPr id="27" name="Rectangle 26">
              <a:extLst>
                <a:ext uri="{FF2B5EF4-FFF2-40B4-BE49-F238E27FC236}">
                  <a16:creationId xmlns:a16="http://schemas.microsoft.com/office/drawing/2014/main" id="{C96E5236-9B15-B38B-05C6-F313705F8FD8}"/>
                </a:ext>
              </a:extLst>
            </p:cNvPr>
            <p:cNvSpPr/>
            <p:nvPr/>
          </p:nvSpPr>
          <p:spPr>
            <a:xfrm>
              <a:off x="7423383" y="4652662"/>
              <a:ext cx="927578" cy="369332"/>
            </a:xfrm>
            <a:prstGeom prst="rect">
              <a:avLst/>
            </a:prstGeom>
          </p:spPr>
          <p:txBody>
            <a:bodyPr wrap="square">
              <a:spAutoFit/>
            </a:bodyPr>
            <a:lstStyle/>
            <a:p>
              <a:pPr algn="ctr"/>
              <a:r>
                <a:rPr lang="en-US"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MAE</a:t>
              </a:r>
            </a:p>
          </p:txBody>
        </p:sp>
        <p:sp>
          <p:nvSpPr>
            <p:cNvPr id="28" name="Rectangle 27">
              <a:extLst>
                <a:ext uri="{FF2B5EF4-FFF2-40B4-BE49-F238E27FC236}">
                  <a16:creationId xmlns:a16="http://schemas.microsoft.com/office/drawing/2014/main" id="{28361609-6BDA-7B8E-3158-C5B71082AFE1}"/>
                </a:ext>
              </a:extLst>
            </p:cNvPr>
            <p:cNvSpPr/>
            <p:nvPr/>
          </p:nvSpPr>
          <p:spPr>
            <a:xfrm>
              <a:off x="8655423" y="3989653"/>
              <a:ext cx="1108112" cy="338554"/>
            </a:xfrm>
            <a:prstGeom prst="rect">
              <a:avLst/>
            </a:prstGeom>
          </p:spPr>
          <p:txBody>
            <a:bodyPr wrap="square">
              <a:spAutoFit/>
            </a:bodyPr>
            <a:lstStyle/>
            <a:p>
              <a:pPr algn="ctr"/>
              <a:r>
                <a:rPr lang="en-US" sz="16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81.38%</a:t>
              </a:r>
            </a:p>
          </p:txBody>
        </p:sp>
        <p:sp>
          <p:nvSpPr>
            <p:cNvPr id="29" name="Rectangle 28">
              <a:extLst>
                <a:ext uri="{FF2B5EF4-FFF2-40B4-BE49-F238E27FC236}">
                  <a16:creationId xmlns:a16="http://schemas.microsoft.com/office/drawing/2014/main" id="{8320C457-A67D-D879-433B-4B8AA7B8C39F}"/>
                </a:ext>
              </a:extLst>
            </p:cNvPr>
            <p:cNvSpPr/>
            <p:nvPr/>
          </p:nvSpPr>
          <p:spPr>
            <a:xfrm>
              <a:off x="8587889" y="4344241"/>
              <a:ext cx="1243181" cy="338554"/>
            </a:xfrm>
            <a:prstGeom prst="rect">
              <a:avLst/>
            </a:prstGeom>
          </p:spPr>
          <p:txBody>
            <a:bodyPr wrap="square">
              <a:spAutoFit/>
            </a:bodyPr>
            <a:lstStyle/>
            <a:p>
              <a:pPr algn="ctr"/>
              <a:r>
                <a:rPr lang="en-US" sz="16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51,542,118</a:t>
              </a:r>
            </a:p>
          </p:txBody>
        </p:sp>
        <p:sp>
          <p:nvSpPr>
            <p:cNvPr id="30" name="Rectangle 29">
              <a:extLst>
                <a:ext uri="{FF2B5EF4-FFF2-40B4-BE49-F238E27FC236}">
                  <a16:creationId xmlns:a16="http://schemas.microsoft.com/office/drawing/2014/main" id="{526FE035-DDCE-3A86-D838-9D3411AA0820}"/>
                </a:ext>
              </a:extLst>
            </p:cNvPr>
            <p:cNvSpPr/>
            <p:nvPr/>
          </p:nvSpPr>
          <p:spPr>
            <a:xfrm>
              <a:off x="8655423" y="4698829"/>
              <a:ext cx="1108112" cy="338554"/>
            </a:xfrm>
            <a:prstGeom prst="rect">
              <a:avLst/>
            </a:prstGeom>
          </p:spPr>
          <p:txBody>
            <a:bodyPr wrap="square">
              <a:spAutoFit/>
            </a:bodyPr>
            <a:lstStyle/>
            <a:p>
              <a:pPr algn="ctr"/>
              <a:r>
                <a:rPr lang="en-US" sz="16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3843.28</a:t>
              </a:r>
            </a:p>
          </p:txBody>
        </p:sp>
      </p:grpSp>
      <p:sp>
        <p:nvSpPr>
          <p:cNvPr id="31" name="Rounded Rectangle 30">
            <a:extLst>
              <a:ext uri="{FF2B5EF4-FFF2-40B4-BE49-F238E27FC236}">
                <a16:creationId xmlns:a16="http://schemas.microsoft.com/office/drawing/2014/main" id="{E0DC09FC-F2BA-D1B6-27ED-9072D0F12B34}"/>
              </a:ext>
            </a:extLst>
          </p:cNvPr>
          <p:cNvSpPr/>
          <p:nvPr/>
        </p:nvSpPr>
        <p:spPr>
          <a:xfrm>
            <a:off x="6136078" y="2180063"/>
            <a:ext cx="4430154" cy="3988507"/>
          </a:xfrm>
          <a:prstGeom prst="round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ubtitle 2">
            <a:extLst>
              <a:ext uri="{FF2B5EF4-FFF2-40B4-BE49-F238E27FC236}">
                <a16:creationId xmlns:a16="http://schemas.microsoft.com/office/drawing/2014/main" id="{839456CB-E7DF-FA7D-6740-97169F0CB958}"/>
              </a:ext>
            </a:extLst>
          </p:cNvPr>
          <p:cNvSpPr txBox="1">
            <a:spLocks/>
          </p:cNvSpPr>
          <p:nvPr/>
        </p:nvSpPr>
        <p:spPr>
          <a:xfrm>
            <a:off x="7151657" y="1968408"/>
            <a:ext cx="2501407" cy="423310"/>
          </a:xfrm>
          <a:prstGeom prst="rect">
            <a:avLst/>
          </a:prstGeom>
          <a:solidFill>
            <a:schemeClr val="accent6">
              <a:lumMod val="60000"/>
              <a:lumOff val="40000"/>
            </a:schemeClr>
          </a:solidFill>
        </p:spPr>
        <p:txBody>
          <a:bodyPr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7" name="Rectangle 66">
            <a:extLst>
              <a:ext uri="{FF2B5EF4-FFF2-40B4-BE49-F238E27FC236}">
                <a16:creationId xmlns:a16="http://schemas.microsoft.com/office/drawing/2014/main" id="{A10882BD-944F-313B-81C9-FD4B38830C0C}"/>
              </a:ext>
            </a:extLst>
          </p:cNvPr>
          <p:cNvSpPr/>
          <p:nvPr/>
        </p:nvSpPr>
        <p:spPr>
          <a:xfrm>
            <a:off x="7348856" y="1995397"/>
            <a:ext cx="2107008" cy="369332"/>
          </a:xfrm>
          <a:prstGeom prst="rect">
            <a:avLst/>
          </a:prstGeom>
        </p:spPr>
        <p:txBody>
          <a:bodyPr wrap="square">
            <a:spAutoFit/>
          </a:bodyPr>
          <a:lstStyle/>
          <a:p>
            <a:pPr algn="ctr"/>
            <a:r>
              <a:rPr lang="en-US" altLang="ko-KR"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Robust scaling</a:t>
            </a:r>
            <a:endPar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0265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6350F1-AF65-11BB-4D06-2BB31A000109}"/>
              </a:ext>
            </a:extLst>
          </p:cNvPr>
          <p:cNvGrpSpPr/>
          <p:nvPr/>
        </p:nvGrpSpPr>
        <p:grpSpPr>
          <a:xfrm>
            <a:off x="1794115" y="2180063"/>
            <a:ext cx="2513598" cy="3505281"/>
            <a:chOff x="8139161" y="2180063"/>
            <a:chExt cx="2513598" cy="3505281"/>
          </a:xfrm>
        </p:grpSpPr>
        <p:sp>
          <p:nvSpPr>
            <p:cNvPr id="36" name="Oval 35">
              <a:extLst>
                <a:ext uri="{FF2B5EF4-FFF2-40B4-BE49-F238E27FC236}">
                  <a16:creationId xmlns:a16="http://schemas.microsoft.com/office/drawing/2014/main" id="{E543C7C0-D896-9DBE-5BBD-383C7C065B4A}"/>
                </a:ext>
              </a:extLst>
            </p:cNvPr>
            <p:cNvSpPr/>
            <p:nvPr/>
          </p:nvSpPr>
          <p:spPr>
            <a:xfrm>
              <a:off x="8521648" y="2180063"/>
              <a:ext cx="1704019" cy="170401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2D1E29-56AD-D5A1-CAD1-6676498E7E3A}"/>
                </a:ext>
              </a:extLst>
            </p:cNvPr>
            <p:cNvSpPr/>
            <p:nvPr/>
          </p:nvSpPr>
          <p:spPr>
            <a:xfrm>
              <a:off x="8862943" y="2708906"/>
              <a:ext cx="1021434"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KNN</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Scaling</a:t>
              </a:r>
            </a:p>
          </p:txBody>
        </p:sp>
        <p:sp>
          <p:nvSpPr>
            <p:cNvPr id="38" name="Oval 37">
              <a:extLst>
                <a:ext uri="{FF2B5EF4-FFF2-40B4-BE49-F238E27FC236}">
                  <a16:creationId xmlns:a16="http://schemas.microsoft.com/office/drawing/2014/main" id="{B87E1C5E-2160-1636-7542-613C3E21CCE7}"/>
                </a:ext>
              </a:extLst>
            </p:cNvPr>
            <p:cNvSpPr/>
            <p:nvPr/>
          </p:nvSpPr>
          <p:spPr>
            <a:xfrm>
              <a:off x="9250994" y="3739114"/>
              <a:ext cx="289932" cy="289932"/>
            </a:xfrm>
            <a:prstGeom prst="ellipse">
              <a:avLst/>
            </a:prstGeom>
            <a:solidFill>
              <a:schemeClr val="accent6">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7C318F5C-5DAB-AE47-9555-2CA7A6BC7FAD}"/>
                </a:ext>
              </a:extLst>
            </p:cNvPr>
            <p:cNvCxnSpPr>
              <a:cxnSpLocks/>
              <a:stCxn id="38" idx="4"/>
            </p:cNvCxnSpPr>
            <p:nvPr/>
          </p:nvCxnSpPr>
          <p:spPr>
            <a:xfrm>
              <a:off x="9395960"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E6EB99E-B62C-DD0E-455D-6B486B0FD393}"/>
                </a:ext>
              </a:extLst>
            </p:cNvPr>
            <p:cNvSpPr/>
            <p:nvPr/>
          </p:nvSpPr>
          <p:spPr>
            <a:xfrm>
              <a:off x="8139161" y="4746625"/>
              <a:ext cx="2513598" cy="938719"/>
            </a:xfrm>
            <a:prstGeom prst="rect">
              <a:avLst/>
            </a:prstGeom>
          </p:spPr>
          <p:txBody>
            <a:bodyPr wrap="square">
              <a:spAutoFit/>
            </a:bodyPr>
            <a:lstStyle/>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 &amp; Model &amp; Color..</a:t>
              </a:r>
            </a:p>
            <a:p>
              <a:pPr algn="ct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Vs.</a:t>
              </a:r>
            </a:p>
            <a:p>
              <a:pPr algn="ctr"/>
              <a:b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b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 Count &amp; Transmission</a:t>
              </a:r>
              <a:r>
                <a:rPr lang="en-US" altLang="ko-KR"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7FD604AB-F52F-04B0-418C-5B4FC5DC7610}"/>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Challenges</a:t>
            </a:r>
          </a:p>
        </p:txBody>
      </p:sp>
      <p:pic>
        <p:nvPicPr>
          <p:cNvPr id="24" name="Graphic 23" descr="Chevron arrows with solid fill">
            <a:extLst>
              <a:ext uri="{FF2B5EF4-FFF2-40B4-BE49-F238E27FC236}">
                <a16:creationId xmlns:a16="http://schemas.microsoft.com/office/drawing/2014/main" id="{347BD99F-B8CB-5BF5-56B3-7248A81679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1564" y="3129179"/>
            <a:ext cx="977090" cy="899867"/>
          </a:xfrm>
          <a:prstGeom prst="rect">
            <a:avLst/>
          </a:prstGeom>
        </p:spPr>
      </p:pic>
      <p:grpSp>
        <p:nvGrpSpPr>
          <p:cNvPr id="9" name="Group 8">
            <a:extLst>
              <a:ext uri="{FF2B5EF4-FFF2-40B4-BE49-F238E27FC236}">
                <a16:creationId xmlns:a16="http://schemas.microsoft.com/office/drawing/2014/main" id="{2FA11B17-DB52-6165-77E5-C84FAF7B139D}"/>
              </a:ext>
            </a:extLst>
          </p:cNvPr>
          <p:cNvGrpSpPr/>
          <p:nvPr/>
        </p:nvGrpSpPr>
        <p:grpSpPr>
          <a:xfrm>
            <a:off x="6741996" y="994232"/>
            <a:ext cx="3320729" cy="423310"/>
            <a:chOff x="6741996" y="994232"/>
            <a:chExt cx="3320729" cy="423310"/>
          </a:xfrm>
        </p:grpSpPr>
        <p:sp>
          <p:nvSpPr>
            <p:cNvPr id="60" name="Subtitle 2">
              <a:extLst>
                <a:ext uri="{FF2B5EF4-FFF2-40B4-BE49-F238E27FC236}">
                  <a16:creationId xmlns:a16="http://schemas.microsoft.com/office/drawing/2014/main" id="{8311138D-33FA-82E1-447E-B637A3CACBFE}"/>
                </a:ext>
              </a:extLst>
            </p:cNvPr>
            <p:cNvSpPr txBox="1">
              <a:spLocks/>
            </p:cNvSpPr>
            <p:nvPr/>
          </p:nvSpPr>
          <p:spPr>
            <a:xfrm>
              <a:off x="6741996" y="994232"/>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1" name="Rectangle 60">
              <a:extLst>
                <a:ext uri="{FF2B5EF4-FFF2-40B4-BE49-F238E27FC236}">
                  <a16:creationId xmlns:a16="http://schemas.microsoft.com/office/drawing/2014/main" id="{388A2990-42C9-9571-E7FE-916C9B61DA5F}"/>
                </a:ext>
              </a:extLst>
            </p:cNvPr>
            <p:cNvSpPr/>
            <p:nvPr/>
          </p:nvSpPr>
          <p:spPr>
            <a:xfrm>
              <a:off x="6907501" y="1021221"/>
              <a:ext cx="2989720"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Scaling Methods</a:t>
              </a:r>
            </a:p>
          </p:txBody>
        </p:sp>
      </p:grpSp>
      <p:grpSp>
        <p:nvGrpSpPr>
          <p:cNvPr id="3" name="Group 2">
            <a:extLst>
              <a:ext uri="{FF2B5EF4-FFF2-40B4-BE49-F238E27FC236}">
                <a16:creationId xmlns:a16="http://schemas.microsoft.com/office/drawing/2014/main" id="{095FB90D-26A1-1FA7-A617-1D4CFA11C65F}"/>
              </a:ext>
            </a:extLst>
          </p:cNvPr>
          <p:cNvGrpSpPr/>
          <p:nvPr/>
        </p:nvGrpSpPr>
        <p:grpSpPr>
          <a:xfrm>
            <a:off x="6741996" y="2644902"/>
            <a:ext cx="2501407" cy="2465866"/>
            <a:chOff x="7172695" y="2644902"/>
            <a:chExt cx="2501407" cy="2465866"/>
          </a:xfrm>
        </p:grpSpPr>
        <p:sp>
          <p:nvSpPr>
            <p:cNvPr id="66" name="Subtitle 2">
              <a:extLst>
                <a:ext uri="{FF2B5EF4-FFF2-40B4-BE49-F238E27FC236}">
                  <a16:creationId xmlns:a16="http://schemas.microsoft.com/office/drawing/2014/main" id="{839456CB-E7DF-FA7D-6740-97169F0CB958}"/>
                </a:ext>
              </a:extLst>
            </p:cNvPr>
            <p:cNvSpPr txBox="1">
              <a:spLocks/>
            </p:cNvSpPr>
            <p:nvPr/>
          </p:nvSpPr>
          <p:spPr>
            <a:xfrm>
              <a:off x="7172695" y="2644902"/>
              <a:ext cx="2501407" cy="423310"/>
            </a:xfrm>
            <a:prstGeom prst="rect">
              <a:avLst/>
            </a:prstGeom>
            <a:solidFill>
              <a:schemeClr val="bg1">
                <a:lumMod val="65000"/>
              </a:schemeClr>
            </a:solidFill>
          </p:spPr>
          <p:txBody>
            <a:bodyPr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7" name="Rectangle 66">
              <a:extLst>
                <a:ext uri="{FF2B5EF4-FFF2-40B4-BE49-F238E27FC236}">
                  <a16:creationId xmlns:a16="http://schemas.microsoft.com/office/drawing/2014/main" id="{A10882BD-944F-313B-81C9-FD4B38830C0C}"/>
                </a:ext>
              </a:extLst>
            </p:cNvPr>
            <p:cNvSpPr/>
            <p:nvPr/>
          </p:nvSpPr>
          <p:spPr>
            <a:xfrm>
              <a:off x="7369893" y="2671891"/>
              <a:ext cx="2107008"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Min-max scaling</a:t>
              </a:r>
            </a:p>
          </p:txBody>
        </p:sp>
        <p:sp>
          <p:nvSpPr>
            <p:cNvPr id="68" name="Subtitle 2">
              <a:extLst>
                <a:ext uri="{FF2B5EF4-FFF2-40B4-BE49-F238E27FC236}">
                  <a16:creationId xmlns:a16="http://schemas.microsoft.com/office/drawing/2014/main" id="{1264191A-8108-B435-C54C-6F950BFC64C0}"/>
                </a:ext>
              </a:extLst>
            </p:cNvPr>
            <p:cNvSpPr txBox="1">
              <a:spLocks/>
            </p:cNvSpPr>
            <p:nvPr/>
          </p:nvSpPr>
          <p:spPr>
            <a:xfrm>
              <a:off x="7172695" y="3666180"/>
              <a:ext cx="2501407" cy="423310"/>
            </a:xfrm>
            <a:prstGeom prst="rect">
              <a:avLst/>
            </a:prstGeom>
            <a:solidFill>
              <a:schemeClr val="bg1">
                <a:lumMod val="65000"/>
              </a:schemeClr>
            </a:solidFill>
          </p:spPr>
          <p:txBody>
            <a:bodyPr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9" name="Rectangle 68">
              <a:extLst>
                <a:ext uri="{FF2B5EF4-FFF2-40B4-BE49-F238E27FC236}">
                  <a16:creationId xmlns:a16="http://schemas.microsoft.com/office/drawing/2014/main" id="{14CC17EA-7289-18D1-FE22-008D2807F002}"/>
                </a:ext>
              </a:extLst>
            </p:cNvPr>
            <p:cNvSpPr/>
            <p:nvPr/>
          </p:nvSpPr>
          <p:spPr>
            <a:xfrm>
              <a:off x="7317123" y="3693169"/>
              <a:ext cx="2212549"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Standard scaling</a:t>
              </a:r>
            </a:p>
          </p:txBody>
        </p:sp>
        <p:sp>
          <p:nvSpPr>
            <p:cNvPr id="70" name="Subtitle 2">
              <a:extLst>
                <a:ext uri="{FF2B5EF4-FFF2-40B4-BE49-F238E27FC236}">
                  <a16:creationId xmlns:a16="http://schemas.microsoft.com/office/drawing/2014/main" id="{C58F28E5-7B12-0D03-A57D-F587A8D2D1C3}"/>
                </a:ext>
              </a:extLst>
            </p:cNvPr>
            <p:cNvSpPr txBox="1">
              <a:spLocks/>
            </p:cNvSpPr>
            <p:nvPr/>
          </p:nvSpPr>
          <p:spPr>
            <a:xfrm>
              <a:off x="7172695" y="4687458"/>
              <a:ext cx="2501407" cy="423310"/>
            </a:xfrm>
            <a:prstGeom prst="rect">
              <a:avLst/>
            </a:prstGeom>
            <a:solidFill>
              <a:schemeClr val="accent6">
                <a:lumMod val="60000"/>
                <a:lumOff val="40000"/>
              </a:schemeClr>
            </a:solidFill>
          </p:spPr>
          <p:txBody>
            <a:bodyPr vert="horz" lIns="91440" tIns="45720" rIns="91440" bIns="45720" rtlCol="0" anchor="b"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1" name="Rectangle 70">
              <a:extLst>
                <a:ext uri="{FF2B5EF4-FFF2-40B4-BE49-F238E27FC236}">
                  <a16:creationId xmlns:a16="http://schemas.microsoft.com/office/drawing/2014/main" id="{84986913-4B4C-DBC0-BB32-A7233F48ECD5}"/>
                </a:ext>
              </a:extLst>
            </p:cNvPr>
            <p:cNvSpPr/>
            <p:nvPr/>
          </p:nvSpPr>
          <p:spPr>
            <a:xfrm>
              <a:off x="7483278" y="4714447"/>
              <a:ext cx="1880239"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Robust scaling</a:t>
              </a:r>
            </a:p>
          </p:txBody>
        </p:sp>
      </p:grpSp>
      <p:sp>
        <p:nvSpPr>
          <p:cNvPr id="23" name="Rectangle 22">
            <a:extLst>
              <a:ext uri="{FF2B5EF4-FFF2-40B4-BE49-F238E27FC236}">
                <a16:creationId xmlns:a16="http://schemas.microsoft.com/office/drawing/2014/main" id="{D5AF041E-3FCE-46F6-DFDA-07F06CFAA2BB}"/>
              </a:ext>
            </a:extLst>
          </p:cNvPr>
          <p:cNvSpPr/>
          <p:nvPr/>
        </p:nvSpPr>
        <p:spPr>
          <a:xfrm>
            <a:off x="9282666" y="2644902"/>
            <a:ext cx="1434319" cy="338554"/>
          </a:xfrm>
          <a:prstGeom prst="rect">
            <a:avLst/>
          </a:prstGeom>
        </p:spPr>
        <p:txBody>
          <a:bodyPr wrap="square">
            <a:spAutoFit/>
          </a:bodyPr>
          <a:lstStyle/>
          <a:p>
            <a:pPr algn="ctr"/>
            <a:r>
              <a:rPr lang="en-US" sz="1600"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63.56%</a:t>
            </a:r>
          </a:p>
        </p:txBody>
      </p:sp>
      <p:sp>
        <p:nvSpPr>
          <p:cNvPr id="25" name="Rectangle 24">
            <a:extLst>
              <a:ext uri="{FF2B5EF4-FFF2-40B4-BE49-F238E27FC236}">
                <a16:creationId xmlns:a16="http://schemas.microsoft.com/office/drawing/2014/main" id="{B02020DC-9C03-91E2-B26D-E672969EF117}"/>
              </a:ext>
            </a:extLst>
          </p:cNvPr>
          <p:cNvSpPr/>
          <p:nvPr/>
        </p:nvSpPr>
        <p:spPr>
          <a:xfrm>
            <a:off x="9282666" y="3705268"/>
            <a:ext cx="1434319" cy="338554"/>
          </a:xfrm>
          <a:prstGeom prst="rect">
            <a:avLst/>
          </a:prstGeom>
        </p:spPr>
        <p:txBody>
          <a:bodyPr wrap="square">
            <a:spAutoFit/>
          </a:bodyPr>
          <a:lstStyle/>
          <a:p>
            <a:pPr algn="ctr"/>
            <a:r>
              <a:rPr lang="en-US" sz="1600"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76.14%</a:t>
            </a:r>
          </a:p>
        </p:txBody>
      </p:sp>
      <p:sp>
        <p:nvSpPr>
          <p:cNvPr id="26" name="Rectangle 25">
            <a:extLst>
              <a:ext uri="{FF2B5EF4-FFF2-40B4-BE49-F238E27FC236}">
                <a16:creationId xmlns:a16="http://schemas.microsoft.com/office/drawing/2014/main" id="{937B92ED-2B44-1E09-3D6B-D33F6D7F3628}"/>
              </a:ext>
            </a:extLst>
          </p:cNvPr>
          <p:cNvSpPr/>
          <p:nvPr/>
        </p:nvSpPr>
        <p:spPr>
          <a:xfrm>
            <a:off x="9282666" y="4714447"/>
            <a:ext cx="1434319" cy="369332"/>
          </a:xfrm>
          <a:prstGeom prst="rect">
            <a:avLst/>
          </a:prstGeom>
        </p:spPr>
        <p:txBody>
          <a:bodyPr wrap="square">
            <a:spAutoFit/>
          </a:bodyPr>
          <a:lstStyle/>
          <a:p>
            <a:pPr algn="ctr"/>
            <a:r>
              <a:rPr lang="en-US"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81.38%</a:t>
            </a:r>
          </a:p>
        </p:txBody>
      </p:sp>
    </p:spTree>
    <p:extLst>
      <p:ext uri="{BB962C8B-B14F-4D97-AF65-F5344CB8AC3E}">
        <p14:creationId xmlns:p14="http://schemas.microsoft.com/office/powerpoint/2010/main" val="2792595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6350F1-AF65-11BB-4D06-2BB31A000109}"/>
              </a:ext>
            </a:extLst>
          </p:cNvPr>
          <p:cNvGrpSpPr/>
          <p:nvPr/>
        </p:nvGrpSpPr>
        <p:grpSpPr>
          <a:xfrm>
            <a:off x="1794115" y="2180063"/>
            <a:ext cx="2513598" cy="3505281"/>
            <a:chOff x="8139161" y="2180063"/>
            <a:chExt cx="2513598" cy="3505281"/>
          </a:xfrm>
        </p:grpSpPr>
        <p:sp>
          <p:nvSpPr>
            <p:cNvPr id="36" name="Oval 35">
              <a:extLst>
                <a:ext uri="{FF2B5EF4-FFF2-40B4-BE49-F238E27FC236}">
                  <a16:creationId xmlns:a16="http://schemas.microsoft.com/office/drawing/2014/main" id="{E543C7C0-D896-9DBE-5BBD-383C7C065B4A}"/>
                </a:ext>
              </a:extLst>
            </p:cNvPr>
            <p:cNvSpPr/>
            <p:nvPr/>
          </p:nvSpPr>
          <p:spPr>
            <a:xfrm>
              <a:off x="8521648" y="2180063"/>
              <a:ext cx="1704019" cy="170401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2D1E29-56AD-D5A1-CAD1-6676498E7E3A}"/>
                </a:ext>
              </a:extLst>
            </p:cNvPr>
            <p:cNvSpPr/>
            <p:nvPr/>
          </p:nvSpPr>
          <p:spPr>
            <a:xfrm>
              <a:off x="8862943" y="2708906"/>
              <a:ext cx="1021434" cy="646331"/>
            </a:xfrm>
            <a:prstGeom prst="rect">
              <a:avLst/>
            </a:prstGeom>
          </p:spPr>
          <p:txBody>
            <a:bodyPr wrap="none">
              <a:spAutoFit/>
            </a:bodyP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KNN</a:t>
              </a:r>
            </a:p>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Scaling</a:t>
              </a:r>
            </a:p>
          </p:txBody>
        </p:sp>
        <p:sp>
          <p:nvSpPr>
            <p:cNvPr id="38" name="Oval 37">
              <a:extLst>
                <a:ext uri="{FF2B5EF4-FFF2-40B4-BE49-F238E27FC236}">
                  <a16:creationId xmlns:a16="http://schemas.microsoft.com/office/drawing/2014/main" id="{B87E1C5E-2160-1636-7542-613C3E21CCE7}"/>
                </a:ext>
              </a:extLst>
            </p:cNvPr>
            <p:cNvSpPr/>
            <p:nvPr/>
          </p:nvSpPr>
          <p:spPr>
            <a:xfrm>
              <a:off x="9250994" y="3739114"/>
              <a:ext cx="289932" cy="289932"/>
            </a:xfrm>
            <a:prstGeom prst="ellipse">
              <a:avLst/>
            </a:prstGeom>
            <a:solidFill>
              <a:schemeClr val="accent6">
                <a:lumMod val="5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7C318F5C-5DAB-AE47-9555-2CA7A6BC7FAD}"/>
                </a:ext>
              </a:extLst>
            </p:cNvPr>
            <p:cNvCxnSpPr>
              <a:cxnSpLocks/>
              <a:stCxn id="38" idx="4"/>
            </p:cNvCxnSpPr>
            <p:nvPr/>
          </p:nvCxnSpPr>
          <p:spPr>
            <a:xfrm>
              <a:off x="9395960" y="4029046"/>
              <a:ext cx="0" cy="46489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E6EB99E-B62C-DD0E-455D-6B486B0FD393}"/>
                </a:ext>
              </a:extLst>
            </p:cNvPr>
            <p:cNvSpPr/>
            <p:nvPr/>
          </p:nvSpPr>
          <p:spPr>
            <a:xfrm>
              <a:off x="8139161" y="4746625"/>
              <a:ext cx="2513598" cy="938719"/>
            </a:xfrm>
            <a:prstGeom prst="rect">
              <a:avLst/>
            </a:prstGeom>
          </p:spPr>
          <p:txBody>
            <a:bodyPr wrap="square">
              <a:spAutoFit/>
            </a:bodyPr>
            <a:lstStyle/>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 &amp; Model &amp; Color..</a:t>
              </a:r>
            </a:p>
            <a:p>
              <a:pPr algn="ct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Vs.</a:t>
              </a:r>
            </a:p>
            <a:p>
              <a:pPr algn="ctr"/>
              <a:b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br>
              <a:r>
                <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 Count &amp; Transmission</a:t>
              </a:r>
              <a:r>
                <a:rPr lang="en-US" altLang="ko-KR"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en-US" sz="11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7FD604AB-F52F-04B0-418C-5B4FC5DC7610}"/>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Challenges</a:t>
            </a:r>
          </a:p>
        </p:txBody>
      </p:sp>
      <p:pic>
        <p:nvPicPr>
          <p:cNvPr id="24" name="Graphic 23" descr="Chevron arrows with solid fill">
            <a:extLst>
              <a:ext uri="{FF2B5EF4-FFF2-40B4-BE49-F238E27FC236}">
                <a16:creationId xmlns:a16="http://schemas.microsoft.com/office/drawing/2014/main" id="{347BD99F-B8CB-5BF5-56B3-7248A81679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1564" y="3129179"/>
            <a:ext cx="977090" cy="899867"/>
          </a:xfrm>
          <a:prstGeom prst="rect">
            <a:avLst/>
          </a:prstGeom>
        </p:spPr>
      </p:pic>
      <p:grpSp>
        <p:nvGrpSpPr>
          <p:cNvPr id="13" name="Group 12">
            <a:extLst>
              <a:ext uri="{FF2B5EF4-FFF2-40B4-BE49-F238E27FC236}">
                <a16:creationId xmlns:a16="http://schemas.microsoft.com/office/drawing/2014/main" id="{9E80E799-E71D-1BB1-AE8F-3F69A8F782E3}"/>
              </a:ext>
            </a:extLst>
          </p:cNvPr>
          <p:cNvGrpSpPr/>
          <p:nvPr/>
        </p:nvGrpSpPr>
        <p:grpSpPr>
          <a:xfrm>
            <a:off x="6844899" y="1688226"/>
            <a:ext cx="3496955" cy="563855"/>
            <a:chOff x="6734220" y="1905935"/>
            <a:chExt cx="3496955" cy="563855"/>
          </a:xfrm>
        </p:grpSpPr>
        <p:sp>
          <p:nvSpPr>
            <p:cNvPr id="22" name="Rectangle 21">
              <a:extLst>
                <a:ext uri="{FF2B5EF4-FFF2-40B4-BE49-F238E27FC236}">
                  <a16:creationId xmlns:a16="http://schemas.microsoft.com/office/drawing/2014/main" id="{204BDC8D-E525-A9D0-6C23-8D39507EB5FC}"/>
                </a:ext>
              </a:extLst>
            </p:cNvPr>
            <p:cNvSpPr/>
            <p:nvPr/>
          </p:nvSpPr>
          <p:spPr>
            <a:xfrm>
              <a:off x="6853477" y="2223569"/>
              <a:ext cx="636115"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32533</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6" name="Rectangle 45">
              <a:extLst>
                <a:ext uri="{FF2B5EF4-FFF2-40B4-BE49-F238E27FC236}">
                  <a16:creationId xmlns:a16="http://schemas.microsoft.com/office/drawing/2014/main" id="{72060D20-0A19-EB71-FB7C-C87DBF9FDCC9}"/>
                </a:ext>
              </a:extLst>
            </p:cNvPr>
            <p:cNvSpPr/>
            <p:nvPr/>
          </p:nvSpPr>
          <p:spPr>
            <a:xfrm>
              <a:off x="7513925" y="2223569"/>
              <a:ext cx="636115"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52855</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7" name="Rectangle 46">
              <a:extLst>
                <a:ext uri="{FF2B5EF4-FFF2-40B4-BE49-F238E27FC236}">
                  <a16:creationId xmlns:a16="http://schemas.microsoft.com/office/drawing/2014/main" id="{FB127F41-15C9-58C7-0298-2F5EFA060BD3}"/>
                </a:ext>
              </a:extLst>
            </p:cNvPr>
            <p:cNvSpPr/>
            <p:nvPr/>
          </p:nvSpPr>
          <p:spPr>
            <a:xfrm>
              <a:off x="8174372" y="2223569"/>
              <a:ext cx="636115"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15968</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8" name="Rectangle 47">
              <a:extLst>
                <a:ext uri="{FF2B5EF4-FFF2-40B4-BE49-F238E27FC236}">
                  <a16:creationId xmlns:a16="http://schemas.microsoft.com/office/drawing/2014/main" id="{95AC631D-CD1E-8BC6-E027-103954600A00}"/>
                </a:ext>
              </a:extLst>
            </p:cNvPr>
            <p:cNvSpPr/>
            <p:nvPr/>
          </p:nvSpPr>
          <p:spPr>
            <a:xfrm>
              <a:off x="8834819" y="2223569"/>
              <a:ext cx="636115"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0</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9" name="Rectangle 48">
              <a:extLst>
                <a:ext uri="{FF2B5EF4-FFF2-40B4-BE49-F238E27FC236}">
                  <a16:creationId xmlns:a16="http://schemas.microsoft.com/office/drawing/2014/main" id="{06ADCA93-576E-E2C8-D2B8-8C11C2B08383}"/>
                </a:ext>
              </a:extLst>
            </p:cNvPr>
            <p:cNvSpPr/>
            <p:nvPr/>
          </p:nvSpPr>
          <p:spPr>
            <a:xfrm>
              <a:off x="9495267" y="2223569"/>
              <a:ext cx="636115"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1.00</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08CA347A-41F5-46D3-B977-B40BA6078BC6}"/>
                </a:ext>
              </a:extLst>
            </p:cNvPr>
            <p:cNvSpPr/>
            <p:nvPr/>
          </p:nvSpPr>
          <p:spPr>
            <a:xfrm>
              <a:off x="6734220" y="1905935"/>
              <a:ext cx="841248"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 </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6" name="Rectangle 55">
              <a:extLst>
                <a:ext uri="{FF2B5EF4-FFF2-40B4-BE49-F238E27FC236}">
                  <a16:creationId xmlns:a16="http://schemas.microsoft.com/office/drawing/2014/main" id="{7F7819D0-840C-F2B2-1D6C-54EFEF8F7A30}"/>
                </a:ext>
              </a:extLst>
            </p:cNvPr>
            <p:cNvSpPr/>
            <p:nvPr/>
          </p:nvSpPr>
          <p:spPr>
            <a:xfrm>
              <a:off x="7400153" y="1905935"/>
              <a:ext cx="837235"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Model ID</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CE09D41E-8FE6-425F-9C13-B4A89AF594B6}"/>
                </a:ext>
              </a:extLst>
            </p:cNvPr>
            <p:cNvSpPr/>
            <p:nvPr/>
          </p:nvSpPr>
          <p:spPr>
            <a:xfrm>
              <a:off x="8062073" y="1905935"/>
              <a:ext cx="841248"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Color</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8" name="Rectangle 57">
              <a:extLst>
                <a:ext uri="{FF2B5EF4-FFF2-40B4-BE49-F238E27FC236}">
                  <a16:creationId xmlns:a16="http://schemas.microsoft.com/office/drawing/2014/main" id="{DA6BFE0A-6AF9-D4C4-150B-B8E0D57CDE17}"/>
                </a:ext>
              </a:extLst>
            </p:cNvPr>
            <p:cNvSpPr/>
            <p:nvPr/>
          </p:nvSpPr>
          <p:spPr>
            <a:xfrm>
              <a:off x="8728006" y="1905935"/>
              <a:ext cx="841248"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9" name="Rectangle 58">
              <a:extLst>
                <a:ext uri="{FF2B5EF4-FFF2-40B4-BE49-F238E27FC236}">
                  <a16:creationId xmlns:a16="http://schemas.microsoft.com/office/drawing/2014/main" id="{1710E67A-88B3-B7D6-F7DC-B44256340677}"/>
                </a:ext>
              </a:extLst>
            </p:cNvPr>
            <p:cNvSpPr/>
            <p:nvPr/>
          </p:nvSpPr>
          <p:spPr>
            <a:xfrm>
              <a:off x="9393940" y="1905935"/>
              <a:ext cx="837235"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Owner</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75" name="Group 74">
            <a:extLst>
              <a:ext uri="{FF2B5EF4-FFF2-40B4-BE49-F238E27FC236}">
                <a16:creationId xmlns:a16="http://schemas.microsoft.com/office/drawing/2014/main" id="{466C8A7D-AAA3-61F8-EFBF-8E4115805EE6}"/>
              </a:ext>
            </a:extLst>
          </p:cNvPr>
          <p:cNvGrpSpPr/>
          <p:nvPr/>
        </p:nvGrpSpPr>
        <p:grpSpPr>
          <a:xfrm>
            <a:off x="6607853" y="4850550"/>
            <a:ext cx="3870446" cy="1016953"/>
            <a:chOff x="7265582" y="3943486"/>
            <a:chExt cx="3870446" cy="1016953"/>
          </a:xfrm>
        </p:grpSpPr>
        <p:sp>
          <p:nvSpPr>
            <p:cNvPr id="76" name="Rectangle 75">
              <a:extLst>
                <a:ext uri="{FF2B5EF4-FFF2-40B4-BE49-F238E27FC236}">
                  <a16:creationId xmlns:a16="http://schemas.microsoft.com/office/drawing/2014/main" id="{B95A23F0-0055-03B1-1C24-B4C7819C501A}"/>
                </a:ext>
              </a:extLst>
            </p:cNvPr>
            <p:cNvSpPr/>
            <p:nvPr/>
          </p:nvSpPr>
          <p:spPr>
            <a:xfrm>
              <a:off x="7265582" y="3943486"/>
              <a:ext cx="1243180" cy="307777"/>
            </a:xfrm>
            <a:prstGeom prst="rect">
              <a:avLst/>
            </a:prstGeom>
          </p:spPr>
          <p:txBody>
            <a:bodyPr wrap="square">
              <a:spAutoFit/>
            </a:bodyPr>
            <a:lstStyle/>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KNN score</a:t>
              </a:r>
            </a:p>
          </p:txBody>
        </p:sp>
        <p:sp>
          <p:nvSpPr>
            <p:cNvPr id="77" name="Rectangle 76">
              <a:extLst>
                <a:ext uri="{FF2B5EF4-FFF2-40B4-BE49-F238E27FC236}">
                  <a16:creationId xmlns:a16="http://schemas.microsoft.com/office/drawing/2014/main" id="{3FB83FDA-72AA-B4E4-3084-1D3FB015277A}"/>
                </a:ext>
              </a:extLst>
            </p:cNvPr>
            <p:cNvSpPr/>
            <p:nvPr/>
          </p:nvSpPr>
          <p:spPr>
            <a:xfrm>
              <a:off x="7423383" y="4298074"/>
              <a:ext cx="927578" cy="307777"/>
            </a:xfrm>
            <a:prstGeom prst="rect">
              <a:avLst/>
            </a:prstGeom>
          </p:spPr>
          <p:txBody>
            <a:bodyPr wrap="square">
              <a:spAutoFit/>
            </a:bodyPr>
            <a:lstStyle/>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MSE</a:t>
              </a:r>
            </a:p>
          </p:txBody>
        </p:sp>
        <p:sp>
          <p:nvSpPr>
            <p:cNvPr id="78" name="Rectangle 77">
              <a:extLst>
                <a:ext uri="{FF2B5EF4-FFF2-40B4-BE49-F238E27FC236}">
                  <a16:creationId xmlns:a16="http://schemas.microsoft.com/office/drawing/2014/main" id="{5DA933C7-240D-60B3-F1BD-B8A73554CAF5}"/>
                </a:ext>
              </a:extLst>
            </p:cNvPr>
            <p:cNvSpPr/>
            <p:nvPr/>
          </p:nvSpPr>
          <p:spPr>
            <a:xfrm>
              <a:off x="7423383" y="4652662"/>
              <a:ext cx="927578" cy="307777"/>
            </a:xfrm>
            <a:prstGeom prst="rect">
              <a:avLst/>
            </a:prstGeom>
          </p:spPr>
          <p:txBody>
            <a:bodyPr wrap="square">
              <a:spAutoFit/>
            </a:bodyPr>
            <a:lstStyle/>
            <a:p>
              <a:pPr algn="ctr"/>
              <a:r>
                <a:rPr lang="en-US" sz="14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MAE</a:t>
              </a:r>
            </a:p>
          </p:txBody>
        </p:sp>
        <p:sp>
          <p:nvSpPr>
            <p:cNvPr id="79" name="Rectangle 78">
              <a:extLst>
                <a:ext uri="{FF2B5EF4-FFF2-40B4-BE49-F238E27FC236}">
                  <a16:creationId xmlns:a16="http://schemas.microsoft.com/office/drawing/2014/main" id="{74066340-14EB-DE3A-D46E-480AC487CE0F}"/>
                </a:ext>
              </a:extLst>
            </p:cNvPr>
            <p:cNvSpPr/>
            <p:nvPr/>
          </p:nvSpPr>
          <p:spPr>
            <a:xfrm>
              <a:off x="8655423" y="3989653"/>
              <a:ext cx="1108112" cy="261610"/>
            </a:xfrm>
            <a:prstGeom prst="rect">
              <a:avLst/>
            </a:prstGeom>
          </p:spPr>
          <p:txBody>
            <a:bodyPr wrap="square">
              <a:spAutoFit/>
            </a:bodyPr>
            <a:lstStyle/>
            <a:p>
              <a:pPr algn="ctr"/>
              <a:r>
                <a:rPr lang="en-US" sz="1100" b="1"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t>77.62 %</a:t>
              </a:r>
            </a:p>
          </p:txBody>
        </p:sp>
        <p:sp>
          <p:nvSpPr>
            <p:cNvPr id="80" name="Rectangle 79">
              <a:extLst>
                <a:ext uri="{FF2B5EF4-FFF2-40B4-BE49-F238E27FC236}">
                  <a16:creationId xmlns:a16="http://schemas.microsoft.com/office/drawing/2014/main" id="{AC6634C4-3DE2-4920-7AB9-8D762E97F5C1}"/>
                </a:ext>
              </a:extLst>
            </p:cNvPr>
            <p:cNvSpPr/>
            <p:nvPr/>
          </p:nvSpPr>
          <p:spPr>
            <a:xfrm>
              <a:off x="8587889" y="4344241"/>
              <a:ext cx="1243181" cy="261610"/>
            </a:xfrm>
            <a:prstGeom prst="rect">
              <a:avLst/>
            </a:prstGeom>
          </p:spPr>
          <p:txBody>
            <a:bodyPr wrap="square">
              <a:spAutoFit/>
            </a:bodyPr>
            <a:lstStyle/>
            <a:p>
              <a:pPr algn="ctr"/>
              <a:r>
                <a:rPr lang="en-US" sz="1100" b="1"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t>61,969,064</a:t>
              </a:r>
            </a:p>
          </p:txBody>
        </p:sp>
        <p:sp>
          <p:nvSpPr>
            <p:cNvPr id="81" name="Rectangle 80">
              <a:extLst>
                <a:ext uri="{FF2B5EF4-FFF2-40B4-BE49-F238E27FC236}">
                  <a16:creationId xmlns:a16="http://schemas.microsoft.com/office/drawing/2014/main" id="{C7349266-202B-3D42-CDE9-B9D4C3EEE6BE}"/>
                </a:ext>
              </a:extLst>
            </p:cNvPr>
            <p:cNvSpPr/>
            <p:nvPr/>
          </p:nvSpPr>
          <p:spPr>
            <a:xfrm>
              <a:off x="8655423" y="4698829"/>
              <a:ext cx="1108112" cy="261610"/>
            </a:xfrm>
            <a:prstGeom prst="rect">
              <a:avLst/>
            </a:prstGeom>
          </p:spPr>
          <p:txBody>
            <a:bodyPr wrap="square">
              <a:spAutoFit/>
            </a:bodyPr>
            <a:lstStyle/>
            <a:p>
              <a:pPr algn="ctr"/>
              <a:r>
                <a:rPr lang="en-US" sz="1100" b="1"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t>4643.04</a:t>
              </a:r>
            </a:p>
          </p:txBody>
        </p:sp>
        <p:sp>
          <p:nvSpPr>
            <p:cNvPr id="107" name="Rectangle 106">
              <a:extLst>
                <a:ext uri="{FF2B5EF4-FFF2-40B4-BE49-F238E27FC236}">
                  <a16:creationId xmlns:a16="http://schemas.microsoft.com/office/drawing/2014/main" id="{7D8C3E8C-910D-DD23-2EEC-58CD369B3E50}"/>
                </a:ext>
              </a:extLst>
            </p:cNvPr>
            <p:cNvSpPr/>
            <p:nvPr/>
          </p:nvSpPr>
          <p:spPr>
            <a:xfrm>
              <a:off x="9960381" y="3943486"/>
              <a:ext cx="1108112" cy="307777"/>
            </a:xfrm>
            <a:prstGeom prst="rect">
              <a:avLst/>
            </a:prstGeom>
          </p:spPr>
          <p:txBody>
            <a:bodyPr wrap="square">
              <a:spAutoFit/>
            </a:bodyPr>
            <a:lstStyle/>
            <a:p>
              <a:pPr algn="ctr"/>
              <a:r>
                <a:rPr lang="en-US" sz="1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81.38 %</a:t>
              </a:r>
            </a:p>
          </p:txBody>
        </p:sp>
        <p:sp>
          <p:nvSpPr>
            <p:cNvPr id="108" name="Rectangle 107">
              <a:extLst>
                <a:ext uri="{FF2B5EF4-FFF2-40B4-BE49-F238E27FC236}">
                  <a16:creationId xmlns:a16="http://schemas.microsoft.com/office/drawing/2014/main" id="{2EF1EFC1-90AF-238D-A024-46CA420CD29A}"/>
                </a:ext>
              </a:extLst>
            </p:cNvPr>
            <p:cNvSpPr/>
            <p:nvPr/>
          </p:nvSpPr>
          <p:spPr>
            <a:xfrm>
              <a:off x="9892847" y="4298074"/>
              <a:ext cx="1243181" cy="307777"/>
            </a:xfrm>
            <a:prstGeom prst="rect">
              <a:avLst/>
            </a:prstGeom>
          </p:spPr>
          <p:txBody>
            <a:bodyPr wrap="square">
              <a:spAutoFit/>
            </a:bodyPr>
            <a:lstStyle/>
            <a:p>
              <a:pPr algn="ctr"/>
              <a:r>
                <a:rPr lang="en-US" sz="1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51,542,118</a:t>
              </a:r>
            </a:p>
          </p:txBody>
        </p:sp>
        <p:sp>
          <p:nvSpPr>
            <p:cNvPr id="109" name="Rectangle 108">
              <a:extLst>
                <a:ext uri="{FF2B5EF4-FFF2-40B4-BE49-F238E27FC236}">
                  <a16:creationId xmlns:a16="http://schemas.microsoft.com/office/drawing/2014/main" id="{5118C073-5ED4-9B42-9E79-52D154CA6DFF}"/>
                </a:ext>
              </a:extLst>
            </p:cNvPr>
            <p:cNvSpPr/>
            <p:nvPr/>
          </p:nvSpPr>
          <p:spPr>
            <a:xfrm>
              <a:off x="9960381" y="4652662"/>
              <a:ext cx="1108112" cy="307777"/>
            </a:xfrm>
            <a:prstGeom prst="rect">
              <a:avLst/>
            </a:prstGeom>
          </p:spPr>
          <p:txBody>
            <a:bodyPr wrap="square">
              <a:spAutoFit/>
            </a:bodyPr>
            <a:lstStyle/>
            <a:p>
              <a:pPr algn="ctr"/>
              <a:r>
                <a:rPr lang="en-US" sz="1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3843.28</a:t>
              </a:r>
            </a:p>
          </p:txBody>
        </p:sp>
      </p:grpSp>
      <p:grpSp>
        <p:nvGrpSpPr>
          <p:cNvPr id="87" name="Group 86">
            <a:extLst>
              <a:ext uri="{FF2B5EF4-FFF2-40B4-BE49-F238E27FC236}">
                <a16:creationId xmlns:a16="http://schemas.microsoft.com/office/drawing/2014/main" id="{E576018F-91FB-CF1E-9A89-8D7895F5BBA7}"/>
              </a:ext>
            </a:extLst>
          </p:cNvPr>
          <p:cNvGrpSpPr/>
          <p:nvPr/>
        </p:nvGrpSpPr>
        <p:grpSpPr>
          <a:xfrm>
            <a:off x="6844899" y="3006218"/>
            <a:ext cx="3496955" cy="563855"/>
            <a:chOff x="6734220" y="1905935"/>
            <a:chExt cx="3496955" cy="563855"/>
          </a:xfrm>
        </p:grpSpPr>
        <p:sp>
          <p:nvSpPr>
            <p:cNvPr id="88" name="Rectangle 87">
              <a:extLst>
                <a:ext uri="{FF2B5EF4-FFF2-40B4-BE49-F238E27FC236}">
                  <a16:creationId xmlns:a16="http://schemas.microsoft.com/office/drawing/2014/main" id="{DBB2F368-C08F-EB2D-632F-F5F4490A7F46}"/>
                </a:ext>
              </a:extLst>
            </p:cNvPr>
            <p:cNvSpPr/>
            <p:nvPr/>
          </p:nvSpPr>
          <p:spPr>
            <a:xfrm>
              <a:off x="6853477" y="2223569"/>
              <a:ext cx="636115" cy="246221"/>
            </a:xfrm>
            <a:prstGeom prst="rect">
              <a:avLst/>
            </a:prstGeom>
          </p:spPr>
          <p:txBody>
            <a:bodyPr wrap="square">
              <a:spAutoFit/>
            </a:bodyPr>
            <a:lstStyle/>
            <a:p>
              <a:pPr algn="ctr"/>
              <a:r>
                <a:rPr lang="en-US" altLang="ko-KR"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0.0625</a:t>
              </a:r>
              <a:endParaRPr lang="en-US"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9" name="Rectangle 88">
              <a:extLst>
                <a:ext uri="{FF2B5EF4-FFF2-40B4-BE49-F238E27FC236}">
                  <a16:creationId xmlns:a16="http://schemas.microsoft.com/office/drawing/2014/main" id="{48FB4A92-9E5A-9AB2-EB62-2EC52778DB16}"/>
                </a:ext>
              </a:extLst>
            </p:cNvPr>
            <p:cNvSpPr/>
            <p:nvPr/>
          </p:nvSpPr>
          <p:spPr>
            <a:xfrm>
              <a:off x="7513925" y="2223569"/>
              <a:ext cx="636115" cy="246221"/>
            </a:xfrm>
            <a:prstGeom prst="rect">
              <a:avLst/>
            </a:prstGeom>
          </p:spPr>
          <p:txBody>
            <a:bodyPr wrap="square">
              <a:spAutoFit/>
            </a:bodyPr>
            <a:lstStyle/>
            <a:p>
              <a:pPr algn="ctr"/>
              <a:r>
                <a:rPr lang="en-US" altLang="ko-KR"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0.1453</a:t>
              </a:r>
              <a:endParaRPr lang="en-US"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0" name="Rectangle 89">
              <a:extLst>
                <a:ext uri="{FF2B5EF4-FFF2-40B4-BE49-F238E27FC236}">
                  <a16:creationId xmlns:a16="http://schemas.microsoft.com/office/drawing/2014/main" id="{46274AC3-0163-86ED-1424-AF0AB5E06221}"/>
                </a:ext>
              </a:extLst>
            </p:cNvPr>
            <p:cNvSpPr/>
            <p:nvPr/>
          </p:nvSpPr>
          <p:spPr>
            <a:xfrm>
              <a:off x="8174372" y="2223569"/>
              <a:ext cx="636115" cy="246221"/>
            </a:xfrm>
            <a:prstGeom prst="rect">
              <a:avLst/>
            </a:prstGeom>
          </p:spPr>
          <p:txBody>
            <a:bodyPr wrap="square">
              <a:spAutoFit/>
            </a:bodyPr>
            <a:lstStyle/>
            <a:p>
              <a:pPr algn="ctr"/>
              <a:r>
                <a:rPr lang="en-US" altLang="ko-KR"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0.6971</a:t>
              </a:r>
              <a:endParaRPr lang="en-US"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1" name="Rectangle 90">
              <a:extLst>
                <a:ext uri="{FF2B5EF4-FFF2-40B4-BE49-F238E27FC236}">
                  <a16:creationId xmlns:a16="http://schemas.microsoft.com/office/drawing/2014/main" id="{A3DF6244-9355-3F16-F561-97777037E9F9}"/>
                </a:ext>
              </a:extLst>
            </p:cNvPr>
            <p:cNvSpPr/>
            <p:nvPr/>
          </p:nvSpPr>
          <p:spPr>
            <a:xfrm>
              <a:off x="8834819" y="2223569"/>
              <a:ext cx="636115" cy="246221"/>
            </a:xfrm>
            <a:prstGeom prst="rect">
              <a:avLst/>
            </a:prstGeom>
          </p:spPr>
          <p:txBody>
            <a:bodyPr wrap="square">
              <a:spAutoFit/>
            </a:bodyPr>
            <a:lstStyle/>
            <a:p>
              <a:pPr algn="ctr"/>
              <a:r>
                <a:rPr lang="en-US" altLang="ko-KR"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0.0</a:t>
              </a:r>
              <a:endParaRPr lang="en-US"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2" name="Rectangle 91">
              <a:extLst>
                <a:ext uri="{FF2B5EF4-FFF2-40B4-BE49-F238E27FC236}">
                  <a16:creationId xmlns:a16="http://schemas.microsoft.com/office/drawing/2014/main" id="{54A7180B-ECBB-D1DE-D9AD-AA41A6CA19D7}"/>
                </a:ext>
              </a:extLst>
            </p:cNvPr>
            <p:cNvSpPr/>
            <p:nvPr/>
          </p:nvSpPr>
          <p:spPr>
            <a:xfrm>
              <a:off x="9495267" y="2223569"/>
              <a:ext cx="636115" cy="246221"/>
            </a:xfrm>
            <a:prstGeom prst="rect">
              <a:avLst/>
            </a:prstGeom>
          </p:spPr>
          <p:txBody>
            <a:bodyPr wrap="square">
              <a:spAutoFit/>
            </a:bodyPr>
            <a:lstStyle/>
            <a:p>
              <a:pPr algn="ctr"/>
              <a:r>
                <a:rPr lang="en-US" altLang="ko-KR"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0.25</a:t>
              </a:r>
              <a:endParaRPr lang="en-US" sz="1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3" name="Rectangle 92">
              <a:extLst>
                <a:ext uri="{FF2B5EF4-FFF2-40B4-BE49-F238E27FC236}">
                  <a16:creationId xmlns:a16="http://schemas.microsoft.com/office/drawing/2014/main" id="{3AEBFD65-B1A9-BC4A-3900-7E41C8079769}"/>
                </a:ext>
              </a:extLst>
            </p:cNvPr>
            <p:cNvSpPr/>
            <p:nvPr/>
          </p:nvSpPr>
          <p:spPr>
            <a:xfrm>
              <a:off x="6734220" y="1905935"/>
              <a:ext cx="841248"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 </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4" name="Rectangle 93">
              <a:extLst>
                <a:ext uri="{FF2B5EF4-FFF2-40B4-BE49-F238E27FC236}">
                  <a16:creationId xmlns:a16="http://schemas.microsoft.com/office/drawing/2014/main" id="{FB838DE7-3111-863C-27A7-AC3144DBBDD2}"/>
                </a:ext>
              </a:extLst>
            </p:cNvPr>
            <p:cNvSpPr/>
            <p:nvPr/>
          </p:nvSpPr>
          <p:spPr>
            <a:xfrm>
              <a:off x="7400153" y="1905935"/>
              <a:ext cx="837235"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Model ID</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5" name="Rectangle 94">
              <a:extLst>
                <a:ext uri="{FF2B5EF4-FFF2-40B4-BE49-F238E27FC236}">
                  <a16:creationId xmlns:a16="http://schemas.microsoft.com/office/drawing/2014/main" id="{ACBC859D-7D38-C7A2-712D-EE221F6DF4BA}"/>
                </a:ext>
              </a:extLst>
            </p:cNvPr>
            <p:cNvSpPr/>
            <p:nvPr/>
          </p:nvSpPr>
          <p:spPr>
            <a:xfrm>
              <a:off x="8062073" y="1905935"/>
              <a:ext cx="841248"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Color</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6" name="Rectangle 95">
              <a:extLst>
                <a:ext uri="{FF2B5EF4-FFF2-40B4-BE49-F238E27FC236}">
                  <a16:creationId xmlns:a16="http://schemas.microsoft.com/office/drawing/2014/main" id="{8AEB00F5-8A9C-3F03-CFD6-D967C79C56CA}"/>
                </a:ext>
              </a:extLst>
            </p:cNvPr>
            <p:cNvSpPr/>
            <p:nvPr/>
          </p:nvSpPr>
          <p:spPr>
            <a:xfrm>
              <a:off x="8728006" y="1905935"/>
              <a:ext cx="841248"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Accident</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7" name="Rectangle 96">
              <a:extLst>
                <a:ext uri="{FF2B5EF4-FFF2-40B4-BE49-F238E27FC236}">
                  <a16:creationId xmlns:a16="http://schemas.microsoft.com/office/drawing/2014/main" id="{E3FFF7AB-BAD1-ABDD-0EE9-B4D71A074C8C}"/>
                </a:ext>
              </a:extLst>
            </p:cNvPr>
            <p:cNvSpPr/>
            <p:nvPr/>
          </p:nvSpPr>
          <p:spPr>
            <a:xfrm>
              <a:off x="9393940" y="1905935"/>
              <a:ext cx="837235" cy="246221"/>
            </a:xfrm>
            <a:prstGeom prst="rect">
              <a:avLst/>
            </a:prstGeom>
          </p:spPr>
          <p:txBody>
            <a:bodyPr wrap="square">
              <a:spAutoFit/>
            </a:bodyPr>
            <a:lstStyle/>
            <a:p>
              <a:pPr algn="ctr"/>
              <a:r>
                <a:rPr lang="en-US" altLang="ko-KR"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Owner</a:t>
              </a:r>
              <a:endParaRPr lang="en-US" sz="1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5" name="Group 14">
            <a:extLst>
              <a:ext uri="{FF2B5EF4-FFF2-40B4-BE49-F238E27FC236}">
                <a16:creationId xmlns:a16="http://schemas.microsoft.com/office/drawing/2014/main" id="{E613F8F2-077D-3380-B140-04C5672F6AF6}"/>
              </a:ext>
            </a:extLst>
          </p:cNvPr>
          <p:cNvGrpSpPr/>
          <p:nvPr/>
        </p:nvGrpSpPr>
        <p:grpSpPr>
          <a:xfrm>
            <a:off x="9369524" y="4428899"/>
            <a:ext cx="972330" cy="307777"/>
            <a:chOff x="3740926" y="6191268"/>
            <a:chExt cx="972330" cy="334766"/>
          </a:xfrm>
        </p:grpSpPr>
        <p:sp>
          <p:nvSpPr>
            <p:cNvPr id="112" name="Subtitle 2">
              <a:extLst>
                <a:ext uri="{FF2B5EF4-FFF2-40B4-BE49-F238E27FC236}">
                  <a16:creationId xmlns:a16="http://schemas.microsoft.com/office/drawing/2014/main" id="{6BFB27F5-76F7-740E-24DF-47BECAF3A223}"/>
                </a:ext>
              </a:extLst>
            </p:cNvPr>
            <p:cNvSpPr txBox="1">
              <a:spLocks/>
            </p:cNvSpPr>
            <p:nvPr/>
          </p:nvSpPr>
          <p:spPr>
            <a:xfrm>
              <a:off x="3740926" y="6191268"/>
              <a:ext cx="972330" cy="334766"/>
            </a:xfrm>
            <a:prstGeom prst="roundRect">
              <a:avLst>
                <a:gd name="adj" fmla="val 43668"/>
              </a:avLst>
            </a:prstGeom>
            <a:solidFill>
              <a:schemeClr val="accent2">
                <a:lumMod val="75000"/>
              </a:schemeClr>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4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3" name="Rectangle 112">
              <a:extLst>
                <a:ext uri="{FF2B5EF4-FFF2-40B4-BE49-F238E27FC236}">
                  <a16:creationId xmlns:a16="http://schemas.microsoft.com/office/drawing/2014/main" id="{F30105F6-8692-FEF1-4DCC-319A145E1004}"/>
                </a:ext>
              </a:extLst>
            </p:cNvPr>
            <p:cNvSpPr/>
            <p:nvPr/>
          </p:nvSpPr>
          <p:spPr>
            <a:xfrm>
              <a:off x="3783693" y="6204762"/>
              <a:ext cx="886796" cy="307777"/>
            </a:xfrm>
            <a:prstGeom prst="rect">
              <a:avLst/>
            </a:prstGeom>
          </p:spPr>
          <p:txBody>
            <a:bodyPr wrap="square">
              <a:spAutoFit/>
            </a:bodyPr>
            <a:lstStyle/>
            <a:p>
              <a:pPr algn="ctr"/>
              <a:r>
                <a:rPr lang="en-US" sz="12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After</a:t>
              </a:r>
            </a:p>
          </p:txBody>
        </p:sp>
      </p:grpSp>
      <p:grpSp>
        <p:nvGrpSpPr>
          <p:cNvPr id="116" name="Group 115">
            <a:extLst>
              <a:ext uri="{FF2B5EF4-FFF2-40B4-BE49-F238E27FC236}">
                <a16:creationId xmlns:a16="http://schemas.microsoft.com/office/drawing/2014/main" id="{E1D07B4D-33AC-075B-BBE9-7741FB51BDFF}"/>
              </a:ext>
            </a:extLst>
          </p:cNvPr>
          <p:cNvGrpSpPr/>
          <p:nvPr/>
        </p:nvGrpSpPr>
        <p:grpSpPr>
          <a:xfrm>
            <a:off x="8036746" y="4428899"/>
            <a:ext cx="972330" cy="307777"/>
            <a:chOff x="3740926" y="6191268"/>
            <a:chExt cx="972330" cy="334766"/>
          </a:xfrm>
        </p:grpSpPr>
        <p:sp>
          <p:nvSpPr>
            <p:cNvPr id="117" name="Subtitle 2">
              <a:extLst>
                <a:ext uri="{FF2B5EF4-FFF2-40B4-BE49-F238E27FC236}">
                  <a16:creationId xmlns:a16="http://schemas.microsoft.com/office/drawing/2014/main" id="{9FD3D625-D601-A43E-F172-D8AF5FF30678}"/>
                </a:ext>
              </a:extLst>
            </p:cNvPr>
            <p:cNvSpPr txBox="1">
              <a:spLocks/>
            </p:cNvSpPr>
            <p:nvPr/>
          </p:nvSpPr>
          <p:spPr>
            <a:xfrm>
              <a:off x="3740926" y="6191268"/>
              <a:ext cx="972330" cy="334766"/>
            </a:xfrm>
            <a:prstGeom prst="roundRect">
              <a:avLst>
                <a:gd name="adj" fmla="val 43668"/>
              </a:avLst>
            </a:prstGeom>
            <a:solidFill>
              <a:schemeClr val="accent3">
                <a:lumMod val="20000"/>
                <a:lumOff val="80000"/>
              </a:schemeClr>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8" name="Rectangle 117">
              <a:extLst>
                <a:ext uri="{FF2B5EF4-FFF2-40B4-BE49-F238E27FC236}">
                  <a16:creationId xmlns:a16="http://schemas.microsoft.com/office/drawing/2014/main" id="{EA1C3B51-730B-9089-ECF6-AC46DBEEF0CF}"/>
                </a:ext>
              </a:extLst>
            </p:cNvPr>
            <p:cNvSpPr/>
            <p:nvPr/>
          </p:nvSpPr>
          <p:spPr>
            <a:xfrm>
              <a:off x="3783693" y="6204762"/>
              <a:ext cx="886796" cy="307777"/>
            </a:xfrm>
            <a:prstGeom prst="rect">
              <a:avLst/>
            </a:prstGeom>
          </p:spPr>
          <p:txBody>
            <a:bodyPr wrap="square">
              <a:spAutoFit/>
            </a:bodyPr>
            <a:lstStyle/>
            <a:p>
              <a:pPr algn="ctr"/>
              <a:r>
                <a:rPr lang="en-US" sz="12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Before</a:t>
              </a:r>
            </a:p>
          </p:txBody>
        </p:sp>
      </p:grpSp>
      <p:pic>
        <p:nvPicPr>
          <p:cNvPr id="119" name="Graphic 118" descr="Chevron arrows with solid fill">
            <a:extLst>
              <a:ext uri="{FF2B5EF4-FFF2-40B4-BE49-F238E27FC236}">
                <a16:creationId xmlns:a16="http://schemas.microsoft.com/office/drawing/2014/main" id="{48E497D5-76D7-AB3E-E194-77FB5F95C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506225" y="2338565"/>
            <a:ext cx="193765" cy="502429"/>
          </a:xfrm>
          <a:prstGeom prst="rect">
            <a:avLst/>
          </a:prstGeom>
        </p:spPr>
      </p:pic>
      <p:sp>
        <p:nvSpPr>
          <p:cNvPr id="120" name="Rounded Rectangle 119">
            <a:extLst>
              <a:ext uri="{FF2B5EF4-FFF2-40B4-BE49-F238E27FC236}">
                <a16:creationId xmlns:a16="http://schemas.microsoft.com/office/drawing/2014/main" id="{A43A671B-BA1B-8D4D-1F91-8996F0F2C496}"/>
              </a:ext>
            </a:extLst>
          </p:cNvPr>
          <p:cNvSpPr/>
          <p:nvPr/>
        </p:nvSpPr>
        <p:spPr>
          <a:xfrm>
            <a:off x="6136246" y="1242091"/>
            <a:ext cx="4905495" cy="2756062"/>
          </a:xfrm>
          <a:prstGeom prst="round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ECF1DFCD-02A0-5D08-0164-585D6AD69092}"/>
              </a:ext>
            </a:extLst>
          </p:cNvPr>
          <p:cNvGrpSpPr/>
          <p:nvPr/>
        </p:nvGrpSpPr>
        <p:grpSpPr>
          <a:xfrm>
            <a:off x="6972549" y="994232"/>
            <a:ext cx="3320729" cy="423310"/>
            <a:chOff x="7204988" y="1339185"/>
            <a:chExt cx="3320729" cy="423310"/>
          </a:xfrm>
        </p:grpSpPr>
        <p:sp>
          <p:nvSpPr>
            <p:cNvPr id="34" name="Subtitle 2">
              <a:extLst>
                <a:ext uri="{FF2B5EF4-FFF2-40B4-BE49-F238E27FC236}">
                  <a16:creationId xmlns:a16="http://schemas.microsoft.com/office/drawing/2014/main" id="{21109FA6-46B2-9F3F-7CD8-6038AE77EA58}"/>
                </a:ext>
              </a:extLst>
            </p:cNvPr>
            <p:cNvSpPr txBox="1">
              <a:spLocks/>
            </p:cNvSpPr>
            <p:nvPr/>
          </p:nvSpPr>
          <p:spPr>
            <a:xfrm>
              <a:off x="7204988" y="1339185"/>
              <a:ext cx="3320729" cy="423310"/>
            </a:xfrm>
            <a:prstGeom prst="roundRect">
              <a:avLst>
                <a:gd name="adj" fmla="val 43668"/>
              </a:avLst>
            </a:prstGeom>
            <a:solidFill>
              <a:schemeClr val="accent3">
                <a:lumMod val="20000"/>
                <a:lumOff val="80000"/>
              </a:schemeClr>
            </a:solidFill>
          </p:spPr>
          <p:txBody>
            <a:bodyPr vert="horz" lIns="91440" tIns="45720" rIns="91440" bIns="45720" rtlCol="0" anchor="b"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5" name="Rectangle 34">
              <a:extLst>
                <a:ext uri="{FF2B5EF4-FFF2-40B4-BE49-F238E27FC236}">
                  <a16:creationId xmlns:a16="http://schemas.microsoft.com/office/drawing/2014/main" id="{80D140F4-237F-7BA2-DCDA-17F6947095D5}"/>
                </a:ext>
              </a:extLst>
            </p:cNvPr>
            <p:cNvSpPr/>
            <p:nvPr/>
          </p:nvSpPr>
          <p:spPr>
            <a:xfrm>
              <a:off x="7370493" y="1366174"/>
              <a:ext cx="2989720" cy="369332"/>
            </a:xfrm>
            <a:prstGeom prst="rect">
              <a:avLst/>
            </a:prstGeom>
          </p:spPr>
          <p:txBody>
            <a:bodyPr wrap="square">
              <a:spAutoFit/>
            </a:bodyPr>
            <a:lstStyle/>
            <a:p>
              <a:pPr algn="ctr"/>
              <a:r>
                <a:rPr lang="en-US"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Scaling the dataset</a:t>
              </a:r>
            </a:p>
          </p:txBody>
        </p:sp>
      </p:grpSp>
    </p:spTree>
    <p:extLst>
      <p:ext uri="{BB962C8B-B14F-4D97-AF65-F5344CB8AC3E}">
        <p14:creationId xmlns:p14="http://schemas.microsoft.com/office/powerpoint/2010/main" val="3301272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9" name="Picture 8" descr="A close-up of a speedometer&#10;&#10;Description automatically generated with low confidence">
            <a:extLst>
              <a:ext uri="{FF2B5EF4-FFF2-40B4-BE49-F238E27FC236}">
                <a16:creationId xmlns:a16="http://schemas.microsoft.com/office/drawing/2014/main" id="{FE179B0A-C83B-C752-324C-2947A79AC0A0}"/>
              </a:ext>
            </a:extLst>
          </p:cNvPr>
          <p:cNvPicPr>
            <a:picLocks noChangeAspect="1"/>
          </p:cNvPicPr>
          <p:nvPr/>
        </p:nvPicPr>
        <p:blipFill>
          <a:blip r:embed="rId3"/>
          <a:stretch>
            <a:fillRect/>
          </a:stretch>
        </p:blipFill>
        <p:spPr>
          <a:xfrm>
            <a:off x="0" y="31998"/>
            <a:ext cx="12192000" cy="6858000"/>
          </a:xfrm>
          <a:prstGeom prst="rect">
            <a:avLst/>
          </a:prstGeom>
        </p:spPr>
      </p:pic>
      <p:sp>
        <p:nvSpPr>
          <p:cNvPr id="10" name="Rectangle 9">
            <a:extLst>
              <a:ext uri="{FF2B5EF4-FFF2-40B4-BE49-F238E27FC236}">
                <a16:creationId xmlns:a16="http://schemas.microsoft.com/office/drawing/2014/main" id="{2431FD38-21A9-AF90-5BDD-C26B7D0DABFD}"/>
              </a:ext>
            </a:extLst>
          </p:cNvPr>
          <p:cNvSpPr/>
          <p:nvPr/>
        </p:nvSpPr>
        <p:spPr>
          <a:xfrm>
            <a:off x="2" y="31998"/>
            <a:ext cx="12191998" cy="6858000"/>
          </a:xfrm>
          <a:prstGeom prst="rect">
            <a:avLst/>
          </a:prstGeom>
          <a:solidFill>
            <a:schemeClr val="tx2">
              <a:lumMod val="50000"/>
              <a:alpha val="76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A1142165-D275-E021-F888-6380CD321963}"/>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Limitation</a:t>
            </a:r>
          </a:p>
        </p:txBody>
      </p:sp>
      <p:pic>
        <p:nvPicPr>
          <p:cNvPr id="7" name="Picture 6">
            <a:extLst>
              <a:ext uri="{FF2B5EF4-FFF2-40B4-BE49-F238E27FC236}">
                <a16:creationId xmlns:a16="http://schemas.microsoft.com/office/drawing/2014/main" id="{5399C962-D942-60D6-F881-F6E60295CD21}"/>
              </a:ext>
            </a:extLst>
          </p:cNvPr>
          <p:cNvPicPr>
            <a:picLocks noChangeAspect="1"/>
          </p:cNvPicPr>
          <p:nvPr/>
        </p:nvPicPr>
        <p:blipFill>
          <a:blip r:embed="rId4"/>
          <a:stretch>
            <a:fillRect/>
          </a:stretch>
        </p:blipFill>
        <p:spPr>
          <a:xfrm>
            <a:off x="4218873" y="1837627"/>
            <a:ext cx="3754253" cy="2752816"/>
          </a:xfrm>
          <a:prstGeom prst="rect">
            <a:avLst/>
          </a:prstGeom>
        </p:spPr>
      </p:pic>
      <p:sp>
        <p:nvSpPr>
          <p:cNvPr id="8" name="Rectangle 7">
            <a:extLst>
              <a:ext uri="{FF2B5EF4-FFF2-40B4-BE49-F238E27FC236}">
                <a16:creationId xmlns:a16="http://schemas.microsoft.com/office/drawing/2014/main" id="{0DDFF1E5-5DC1-7EC9-2846-68F4F8583851}"/>
              </a:ext>
            </a:extLst>
          </p:cNvPr>
          <p:cNvSpPr/>
          <p:nvPr/>
        </p:nvSpPr>
        <p:spPr>
          <a:xfrm>
            <a:off x="2234255" y="5040840"/>
            <a:ext cx="7723487" cy="338554"/>
          </a:xfrm>
          <a:prstGeom prst="rect">
            <a:avLst/>
          </a:prstGeom>
        </p:spPr>
        <p:txBody>
          <a:bodyPr wrap="square">
            <a:spAutoFit/>
          </a:bodyPr>
          <a:lstStyle/>
          <a:p>
            <a:pPr algn="ct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Dataset with enough MSRP will possibly improve prediction model better</a:t>
            </a:r>
          </a:p>
        </p:txBody>
      </p:sp>
    </p:spTree>
    <p:extLst>
      <p:ext uri="{BB962C8B-B14F-4D97-AF65-F5344CB8AC3E}">
        <p14:creationId xmlns:p14="http://schemas.microsoft.com/office/powerpoint/2010/main" val="337169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8" name="Picture 7" descr="The steering wheel and dashboard of a car&#10;&#10;Description automatically generated with medium confidence">
            <a:extLst>
              <a:ext uri="{FF2B5EF4-FFF2-40B4-BE49-F238E27FC236}">
                <a16:creationId xmlns:a16="http://schemas.microsoft.com/office/drawing/2014/main" id="{5ECDE779-CEAE-8E6B-ECB3-3FDE85E8B7BB}"/>
              </a:ext>
            </a:extLst>
          </p:cNvPr>
          <p:cNvPicPr>
            <a:picLocks noChangeAspect="1"/>
          </p:cNvPicPr>
          <p:nvPr/>
        </p:nvPicPr>
        <p:blipFill>
          <a:blip r:embed="rId3"/>
          <a:stretch>
            <a:fillRect/>
          </a:stretch>
        </p:blipFill>
        <p:spPr>
          <a:xfrm>
            <a:off x="1" y="18038"/>
            <a:ext cx="12191999" cy="6821923"/>
          </a:xfrm>
          <a:prstGeom prst="rect">
            <a:avLst/>
          </a:prstGeom>
        </p:spPr>
      </p:pic>
      <p:sp>
        <p:nvSpPr>
          <p:cNvPr id="10" name="Rectangle 9">
            <a:extLst>
              <a:ext uri="{FF2B5EF4-FFF2-40B4-BE49-F238E27FC236}">
                <a16:creationId xmlns:a16="http://schemas.microsoft.com/office/drawing/2014/main" id="{E49141B6-E836-6BE8-35C7-09B9F5DB29C7}"/>
              </a:ext>
            </a:extLst>
          </p:cNvPr>
          <p:cNvSpPr/>
          <p:nvPr/>
        </p:nvSpPr>
        <p:spPr>
          <a:xfrm>
            <a:off x="2" y="31998"/>
            <a:ext cx="12191998" cy="6858000"/>
          </a:xfrm>
          <a:prstGeom prst="rect">
            <a:avLst/>
          </a:prstGeom>
          <a:solidFill>
            <a:schemeClr val="tx2">
              <a:lumMod val="50000"/>
              <a:alpha val="9331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99264" y="609804"/>
            <a:ext cx="1556201"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Introduction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Project Description</a:t>
            </a:r>
          </a:p>
        </p:txBody>
      </p:sp>
      <p:grpSp>
        <p:nvGrpSpPr>
          <p:cNvPr id="30" name="Group 29">
            <a:extLst>
              <a:ext uri="{FF2B5EF4-FFF2-40B4-BE49-F238E27FC236}">
                <a16:creationId xmlns:a16="http://schemas.microsoft.com/office/drawing/2014/main" id="{9F80E28F-81CF-A954-6DE7-9985C14C8677}"/>
              </a:ext>
            </a:extLst>
          </p:cNvPr>
          <p:cNvGrpSpPr/>
          <p:nvPr/>
        </p:nvGrpSpPr>
        <p:grpSpPr>
          <a:xfrm>
            <a:off x="4368140" y="1282957"/>
            <a:ext cx="3455720" cy="3455720"/>
            <a:chOff x="4368136" y="479685"/>
            <a:chExt cx="3455720" cy="3455720"/>
          </a:xfrm>
        </p:grpSpPr>
        <p:sp>
          <p:nvSpPr>
            <p:cNvPr id="12" name="Content Placeholder 2">
              <a:extLst>
                <a:ext uri="{FF2B5EF4-FFF2-40B4-BE49-F238E27FC236}">
                  <a16:creationId xmlns:a16="http://schemas.microsoft.com/office/drawing/2014/main" id="{0871139D-F6C3-CFEE-FDEB-3C7F22735655}"/>
                </a:ext>
              </a:extLst>
            </p:cNvPr>
            <p:cNvSpPr txBox="1">
              <a:spLocks/>
            </p:cNvSpPr>
            <p:nvPr/>
          </p:nvSpPr>
          <p:spPr>
            <a:xfrm>
              <a:off x="4799268" y="1928566"/>
              <a:ext cx="2601336" cy="1432365"/>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Machine Learning</a:t>
              </a:r>
            </a:p>
            <a:p>
              <a:pPr marL="0" indent="0" algn="ctr">
                <a:buFont typeface="Arial" panose="020B0604020202020204" pitchFamily="34" charset="0"/>
                <a:buNone/>
              </a:pPr>
              <a:r>
                <a:rPr lang="en-US" sz="20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Algorithm</a:t>
              </a:r>
            </a:p>
          </p:txBody>
        </p:sp>
        <p:sp>
          <p:nvSpPr>
            <p:cNvPr id="14" name="Block Arc 13">
              <a:extLst>
                <a:ext uri="{FF2B5EF4-FFF2-40B4-BE49-F238E27FC236}">
                  <a16:creationId xmlns:a16="http://schemas.microsoft.com/office/drawing/2014/main" id="{030CCDFE-9CEF-EB12-0C7A-C0F61D4CE7EC}"/>
                </a:ext>
              </a:extLst>
            </p:cNvPr>
            <p:cNvSpPr/>
            <p:nvPr/>
          </p:nvSpPr>
          <p:spPr>
            <a:xfrm rot="10800000">
              <a:off x="4368136" y="479685"/>
              <a:ext cx="3455720" cy="3455720"/>
            </a:xfrm>
            <a:prstGeom prst="blockArc">
              <a:avLst>
                <a:gd name="adj1" fmla="val 10800000"/>
                <a:gd name="adj2" fmla="val 21553545"/>
                <a:gd name="adj3" fmla="val 216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a:extLst>
              <a:ext uri="{FF2B5EF4-FFF2-40B4-BE49-F238E27FC236}">
                <a16:creationId xmlns:a16="http://schemas.microsoft.com/office/drawing/2014/main" id="{41C31281-7079-6395-BA6B-35954989B9A2}"/>
              </a:ext>
            </a:extLst>
          </p:cNvPr>
          <p:cNvGrpSpPr/>
          <p:nvPr/>
        </p:nvGrpSpPr>
        <p:grpSpPr>
          <a:xfrm>
            <a:off x="1411198" y="2801010"/>
            <a:ext cx="1888543" cy="1888543"/>
            <a:chOff x="1676335" y="2644749"/>
            <a:chExt cx="1888543" cy="1888543"/>
          </a:xfrm>
        </p:grpSpPr>
        <p:sp>
          <p:nvSpPr>
            <p:cNvPr id="15" name="Oval 14">
              <a:extLst>
                <a:ext uri="{FF2B5EF4-FFF2-40B4-BE49-F238E27FC236}">
                  <a16:creationId xmlns:a16="http://schemas.microsoft.com/office/drawing/2014/main" id="{73D39DAF-CCC7-65BF-EB24-F004C1DC764B}"/>
                </a:ext>
              </a:extLst>
            </p:cNvPr>
            <p:cNvSpPr/>
            <p:nvPr/>
          </p:nvSpPr>
          <p:spPr>
            <a:xfrm>
              <a:off x="1676335" y="2644749"/>
              <a:ext cx="1888543" cy="188854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7EB61756-1D3B-9CD5-B03D-BCCC014DD50B}"/>
                </a:ext>
              </a:extLst>
            </p:cNvPr>
            <p:cNvSpPr txBox="1">
              <a:spLocks/>
            </p:cNvSpPr>
            <p:nvPr/>
          </p:nvSpPr>
          <p:spPr>
            <a:xfrm>
              <a:off x="1824639" y="3166421"/>
              <a:ext cx="1591934" cy="845198"/>
            </a:xfrm>
            <a:prstGeom prst="rect">
              <a:avLst/>
            </a:prstGeom>
            <a:ln>
              <a:noFill/>
            </a:ln>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Covid-19</a:t>
              </a:r>
            </a:p>
          </p:txBody>
        </p:sp>
      </p:grpSp>
      <p:grpSp>
        <p:nvGrpSpPr>
          <p:cNvPr id="28" name="Group 27">
            <a:extLst>
              <a:ext uri="{FF2B5EF4-FFF2-40B4-BE49-F238E27FC236}">
                <a16:creationId xmlns:a16="http://schemas.microsoft.com/office/drawing/2014/main" id="{647C98A4-D008-309A-A3A8-5D8394EF4C47}"/>
              </a:ext>
            </a:extLst>
          </p:cNvPr>
          <p:cNvGrpSpPr/>
          <p:nvPr/>
        </p:nvGrpSpPr>
        <p:grpSpPr>
          <a:xfrm>
            <a:off x="8955076" y="2801010"/>
            <a:ext cx="1888543" cy="1888543"/>
            <a:chOff x="8627116" y="2644749"/>
            <a:chExt cx="1888543" cy="1888543"/>
          </a:xfrm>
          <a:solidFill>
            <a:schemeClr val="accent4">
              <a:lumMod val="75000"/>
            </a:schemeClr>
          </a:solidFill>
        </p:grpSpPr>
        <p:sp>
          <p:nvSpPr>
            <p:cNvPr id="18" name="Oval 17">
              <a:extLst>
                <a:ext uri="{FF2B5EF4-FFF2-40B4-BE49-F238E27FC236}">
                  <a16:creationId xmlns:a16="http://schemas.microsoft.com/office/drawing/2014/main" id="{CEB77033-7E01-4713-042A-48224E5342CD}"/>
                </a:ext>
              </a:extLst>
            </p:cNvPr>
            <p:cNvSpPr/>
            <p:nvPr/>
          </p:nvSpPr>
          <p:spPr>
            <a:xfrm>
              <a:off x="8627116" y="2644749"/>
              <a:ext cx="1888543" cy="1888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6DDA37CA-617F-E874-FF6F-2C3DBC02E7BB}"/>
                </a:ext>
              </a:extLst>
            </p:cNvPr>
            <p:cNvSpPr txBox="1">
              <a:spLocks/>
            </p:cNvSpPr>
            <p:nvPr/>
          </p:nvSpPr>
          <p:spPr>
            <a:xfrm>
              <a:off x="8775427" y="3166421"/>
              <a:ext cx="1591934" cy="845198"/>
            </a:xfrm>
            <a:prstGeom prst="rect">
              <a:avLst/>
            </a:prstGeom>
            <a:grpFill/>
            <a:ln>
              <a:noFill/>
            </a:ln>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ko-KR" sz="20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Price</a:t>
              </a:r>
            </a:p>
            <a:p>
              <a:pPr marL="0" indent="0" algn="ctr">
                <a:buFont typeface="Arial" panose="020B0604020202020204" pitchFamily="34" charset="0"/>
                <a:buNone/>
              </a:pPr>
              <a:r>
                <a:rPr lang="en-US" sz="20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Prediction</a:t>
              </a:r>
            </a:p>
          </p:txBody>
        </p:sp>
      </p:grpSp>
      <p:cxnSp>
        <p:nvCxnSpPr>
          <p:cNvPr id="35" name="Straight Connector 34">
            <a:extLst>
              <a:ext uri="{FF2B5EF4-FFF2-40B4-BE49-F238E27FC236}">
                <a16:creationId xmlns:a16="http://schemas.microsoft.com/office/drawing/2014/main" id="{2A98EC28-9F0E-E5BC-C982-C4D37A93ECA7}"/>
              </a:ext>
            </a:extLst>
          </p:cNvPr>
          <p:cNvCxnSpPr>
            <a:cxnSpLocks/>
            <a:stCxn id="15" idx="6"/>
          </p:cNvCxnSpPr>
          <p:nvPr/>
        </p:nvCxnSpPr>
        <p:spPr>
          <a:xfrm flipV="1">
            <a:off x="3299741" y="3745281"/>
            <a:ext cx="1239801" cy="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C375B3-99CC-DD57-4205-3F86F0F30FDE}"/>
              </a:ext>
            </a:extLst>
          </p:cNvPr>
          <p:cNvCxnSpPr>
            <a:cxnSpLocks/>
            <a:endCxn id="18" idx="2"/>
          </p:cNvCxnSpPr>
          <p:nvPr/>
        </p:nvCxnSpPr>
        <p:spPr>
          <a:xfrm>
            <a:off x="7675562" y="3745281"/>
            <a:ext cx="1279514" cy="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820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0" name="Picture 19" descr="Chart, histogram&#10;&#10;Description automatically generated">
            <a:extLst>
              <a:ext uri="{FF2B5EF4-FFF2-40B4-BE49-F238E27FC236}">
                <a16:creationId xmlns:a16="http://schemas.microsoft.com/office/drawing/2014/main" id="{EC3D42EF-D923-32BC-E127-756F2EF0C854}"/>
              </a:ext>
            </a:extLst>
          </p:cNvPr>
          <p:cNvPicPr>
            <a:picLocks noChangeAspect="1"/>
          </p:cNvPicPr>
          <p:nvPr/>
        </p:nvPicPr>
        <p:blipFill>
          <a:blip r:embed="rId3"/>
          <a:stretch>
            <a:fillRect/>
          </a:stretch>
        </p:blipFill>
        <p:spPr>
          <a:xfrm>
            <a:off x="-7787" y="0"/>
            <a:ext cx="12191999" cy="6858000"/>
          </a:xfrm>
          <a:prstGeom prst="rect">
            <a:avLst/>
          </a:prstGeom>
        </p:spPr>
      </p:pic>
      <p:sp>
        <p:nvSpPr>
          <p:cNvPr id="21" name="Rectangle 20">
            <a:extLst>
              <a:ext uri="{FF2B5EF4-FFF2-40B4-BE49-F238E27FC236}">
                <a16:creationId xmlns:a16="http://schemas.microsoft.com/office/drawing/2014/main" id="{4540FDC8-4C95-C43A-27CE-146710DA3662}"/>
              </a:ext>
            </a:extLst>
          </p:cNvPr>
          <p:cNvSpPr/>
          <p:nvPr/>
        </p:nvSpPr>
        <p:spPr>
          <a:xfrm>
            <a:off x="2" y="0"/>
            <a:ext cx="12191998" cy="6858000"/>
          </a:xfrm>
          <a:prstGeom prst="rect">
            <a:avLst/>
          </a:prstGeom>
          <a:solidFill>
            <a:schemeClr val="tx2">
              <a:lumMod val="50000"/>
              <a:alpha val="76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itle 1">
            <a:extLst>
              <a:ext uri="{FF2B5EF4-FFF2-40B4-BE49-F238E27FC236}">
                <a16:creationId xmlns:a16="http://schemas.microsoft.com/office/drawing/2014/main" id="{A1142165-D275-E021-F888-6380CD321963}"/>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Limitation</a:t>
            </a:r>
          </a:p>
        </p:txBody>
      </p:sp>
      <p:grpSp>
        <p:nvGrpSpPr>
          <p:cNvPr id="3" name="Group 2">
            <a:extLst>
              <a:ext uri="{FF2B5EF4-FFF2-40B4-BE49-F238E27FC236}">
                <a16:creationId xmlns:a16="http://schemas.microsoft.com/office/drawing/2014/main" id="{F0CCCEC8-B633-E2BC-4497-51980F53E221}"/>
              </a:ext>
            </a:extLst>
          </p:cNvPr>
          <p:cNvGrpSpPr/>
          <p:nvPr/>
        </p:nvGrpSpPr>
        <p:grpSpPr>
          <a:xfrm>
            <a:off x="4476753" y="1756252"/>
            <a:ext cx="3238493" cy="2892852"/>
            <a:chOff x="8558012" y="2604701"/>
            <a:chExt cx="3238493" cy="2892852"/>
          </a:xfrm>
        </p:grpSpPr>
        <p:sp>
          <p:nvSpPr>
            <p:cNvPr id="7" name="Rounded Rectangle 6">
              <a:extLst>
                <a:ext uri="{FF2B5EF4-FFF2-40B4-BE49-F238E27FC236}">
                  <a16:creationId xmlns:a16="http://schemas.microsoft.com/office/drawing/2014/main" id="{0ED5FDD2-8FCB-BDDC-332B-55E6F841BA04}"/>
                </a:ext>
              </a:extLst>
            </p:cNvPr>
            <p:cNvSpPr/>
            <p:nvPr/>
          </p:nvSpPr>
          <p:spPr>
            <a:xfrm>
              <a:off x="8558012" y="2604701"/>
              <a:ext cx="3222921" cy="2892852"/>
            </a:xfrm>
            <a:prstGeom prst="roundRect">
              <a:avLst>
                <a:gd name="adj" fmla="val 94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 Same Side Corner Rectangle 7">
              <a:extLst>
                <a:ext uri="{FF2B5EF4-FFF2-40B4-BE49-F238E27FC236}">
                  <a16:creationId xmlns:a16="http://schemas.microsoft.com/office/drawing/2014/main" id="{269B2128-9816-D71E-FCBC-2E2A23ECFE13}"/>
                </a:ext>
              </a:extLst>
            </p:cNvPr>
            <p:cNvSpPr/>
            <p:nvPr/>
          </p:nvSpPr>
          <p:spPr>
            <a:xfrm>
              <a:off x="8576249" y="2620347"/>
              <a:ext cx="3189069" cy="640498"/>
            </a:xfrm>
            <a:prstGeom prst="round2SameRect">
              <a:avLst>
                <a:gd name="adj1" fmla="val 40706"/>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93587CA-2A41-4EEC-B562-286CC557DF77}"/>
                </a:ext>
              </a:extLst>
            </p:cNvPr>
            <p:cNvSpPr txBox="1">
              <a:spLocks/>
            </p:cNvSpPr>
            <p:nvPr/>
          </p:nvSpPr>
          <p:spPr>
            <a:xfrm>
              <a:off x="8573585" y="2683069"/>
              <a:ext cx="3222920" cy="42857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US" altLang="ko-KR" sz="18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Key Feature Importance</a:t>
              </a:r>
              <a:endParaRPr lang="en-US" sz="18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itle 1">
              <a:extLst>
                <a:ext uri="{FF2B5EF4-FFF2-40B4-BE49-F238E27FC236}">
                  <a16:creationId xmlns:a16="http://schemas.microsoft.com/office/drawing/2014/main" id="{BEA54508-3CA6-A9B5-3DDE-308A78E44DEB}"/>
                </a:ext>
              </a:extLst>
            </p:cNvPr>
            <p:cNvSpPr txBox="1">
              <a:spLocks/>
            </p:cNvSpPr>
            <p:nvPr/>
          </p:nvSpPr>
          <p:spPr>
            <a:xfrm>
              <a:off x="10464463" y="3402292"/>
              <a:ext cx="85274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63.27</a:t>
              </a:r>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a:extLst>
                <a:ext uri="{FF2B5EF4-FFF2-40B4-BE49-F238E27FC236}">
                  <a16:creationId xmlns:a16="http://schemas.microsoft.com/office/drawing/2014/main" id="{5370150D-CDED-C3AA-446C-F60DFD804CFE}"/>
                </a:ext>
              </a:extLst>
            </p:cNvPr>
            <p:cNvSpPr txBox="1">
              <a:spLocks/>
            </p:cNvSpPr>
            <p:nvPr/>
          </p:nvSpPr>
          <p:spPr>
            <a:xfrm>
              <a:off x="10464463" y="3889360"/>
              <a:ext cx="85274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16.14</a:t>
              </a:r>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itle 1">
              <a:extLst>
                <a:ext uri="{FF2B5EF4-FFF2-40B4-BE49-F238E27FC236}">
                  <a16:creationId xmlns:a16="http://schemas.microsoft.com/office/drawing/2014/main" id="{4E2283F7-DCB1-2E9E-17AF-BC3F951292BB}"/>
                </a:ext>
              </a:extLst>
            </p:cNvPr>
            <p:cNvSpPr txBox="1">
              <a:spLocks/>
            </p:cNvSpPr>
            <p:nvPr/>
          </p:nvSpPr>
          <p:spPr>
            <a:xfrm>
              <a:off x="10464463" y="4376428"/>
              <a:ext cx="85274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9.18</a:t>
              </a:r>
            </a:p>
          </p:txBody>
        </p:sp>
        <p:sp>
          <p:nvSpPr>
            <p:cNvPr id="13" name="Title 1">
              <a:extLst>
                <a:ext uri="{FF2B5EF4-FFF2-40B4-BE49-F238E27FC236}">
                  <a16:creationId xmlns:a16="http://schemas.microsoft.com/office/drawing/2014/main" id="{2A8E058D-6322-EAD2-6CE4-6A5D7C70BEAA}"/>
                </a:ext>
              </a:extLst>
            </p:cNvPr>
            <p:cNvSpPr txBox="1">
              <a:spLocks/>
            </p:cNvSpPr>
            <p:nvPr/>
          </p:nvSpPr>
          <p:spPr>
            <a:xfrm>
              <a:off x="10464463" y="4863495"/>
              <a:ext cx="85274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3.13</a:t>
              </a:r>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8B8062D1-2472-0F05-5EA9-0219ECE2438F}"/>
                </a:ext>
              </a:extLst>
            </p:cNvPr>
            <p:cNvSpPr txBox="1">
              <a:spLocks/>
            </p:cNvSpPr>
            <p:nvPr/>
          </p:nvSpPr>
          <p:spPr>
            <a:xfrm>
              <a:off x="8990505" y="3402292"/>
              <a:ext cx="14739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 ID</a:t>
              </a:r>
              <a:endPar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Title 1">
              <a:extLst>
                <a:ext uri="{FF2B5EF4-FFF2-40B4-BE49-F238E27FC236}">
                  <a16:creationId xmlns:a16="http://schemas.microsoft.com/office/drawing/2014/main" id="{392C21AB-F555-2C5A-0400-07794B9C217F}"/>
                </a:ext>
              </a:extLst>
            </p:cNvPr>
            <p:cNvSpPr txBox="1">
              <a:spLocks/>
            </p:cNvSpPr>
            <p:nvPr/>
          </p:nvSpPr>
          <p:spPr>
            <a:xfrm>
              <a:off x="8990505" y="3889360"/>
              <a:ext cx="14739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Year Old</a:t>
              </a:r>
              <a:endPar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6" name="Title 1">
              <a:extLst>
                <a:ext uri="{FF2B5EF4-FFF2-40B4-BE49-F238E27FC236}">
                  <a16:creationId xmlns:a16="http://schemas.microsoft.com/office/drawing/2014/main" id="{7801058A-4627-8C3B-211C-A8CA3735EBB3}"/>
                </a:ext>
              </a:extLst>
            </p:cNvPr>
            <p:cNvSpPr txBox="1">
              <a:spLocks/>
            </p:cNvSpPr>
            <p:nvPr/>
          </p:nvSpPr>
          <p:spPr>
            <a:xfrm>
              <a:off x="8990505" y="4376428"/>
              <a:ext cx="14739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Mileage</a:t>
              </a:r>
            </a:p>
          </p:txBody>
        </p:sp>
        <p:sp>
          <p:nvSpPr>
            <p:cNvPr id="17" name="Title 1">
              <a:extLst>
                <a:ext uri="{FF2B5EF4-FFF2-40B4-BE49-F238E27FC236}">
                  <a16:creationId xmlns:a16="http://schemas.microsoft.com/office/drawing/2014/main" id="{EA759D79-5E54-7EA4-2D1A-2E31ACD42280}"/>
                </a:ext>
              </a:extLst>
            </p:cNvPr>
            <p:cNvSpPr txBox="1">
              <a:spLocks/>
            </p:cNvSpPr>
            <p:nvPr/>
          </p:nvSpPr>
          <p:spPr>
            <a:xfrm>
              <a:off x="8990505" y="4863495"/>
              <a:ext cx="1473958"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Brand</a:t>
              </a:r>
              <a:endPar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Rectangle 17">
            <a:extLst>
              <a:ext uri="{FF2B5EF4-FFF2-40B4-BE49-F238E27FC236}">
                <a16:creationId xmlns:a16="http://schemas.microsoft.com/office/drawing/2014/main" id="{BBD77290-08E1-21F9-F059-C2BB6A5896B9}"/>
              </a:ext>
            </a:extLst>
          </p:cNvPr>
          <p:cNvSpPr/>
          <p:nvPr/>
        </p:nvSpPr>
        <p:spPr>
          <a:xfrm>
            <a:off x="2264249" y="5040840"/>
            <a:ext cx="7679073" cy="338554"/>
          </a:xfrm>
          <a:prstGeom prst="rect">
            <a:avLst/>
          </a:prstGeom>
        </p:spPr>
        <p:txBody>
          <a:bodyPr wrap="square">
            <a:spAutoFit/>
          </a:bodyPr>
          <a:lstStyle/>
          <a:p>
            <a:pPr algn="ctr"/>
            <a:r>
              <a:rPr lang="en-US" sz="16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Weighed more to Key Features will improve the prediction model better</a:t>
            </a:r>
          </a:p>
        </p:txBody>
      </p:sp>
    </p:spTree>
    <p:extLst>
      <p:ext uri="{BB962C8B-B14F-4D97-AF65-F5344CB8AC3E}">
        <p14:creationId xmlns:p14="http://schemas.microsoft.com/office/powerpoint/2010/main" val="3836275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4" name="Picture 13" descr="A picture containing electronics, circuit&#10;&#10;Description automatically generated">
            <a:extLst>
              <a:ext uri="{FF2B5EF4-FFF2-40B4-BE49-F238E27FC236}">
                <a16:creationId xmlns:a16="http://schemas.microsoft.com/office/drawing/2014/main" id="{60DC93D3-3098-3B0C-BD06-FB95F421C7B9}"/>
              </a:ext>
            </a:extLst>
          </p:cNvPr>
          <p:cNvPicPr>
            <a:picLocks noChangeAspect="1"/>
          </p:cNvPicPr>
          <p:nvPr/>
        </p:nvPicPr>
        <p:blipFill rotWithShape="1">
          <a:blip r:embed="rId3"/>
          <a:srcRect t="20081" b="11275"/>
          <a:stretch/>
        </p:blipFill>
        <p:spPr>
          <a:xfrm>
            <a:off x="0" y="2329521"/>
            <a:ext cx="12192000" cy="2772228"/>
          </a:xfrm>
          <a:prstGeom prst="rect">
            <a:avLst/>
          </a:prstGeom>
          <a:noFill/>
        </p:spPr>
      </p:pic>
      <p:sp>
        <p:nvSpPr>
          <p:cNvPr id="15" name="Rectangle 14">
            <a:extLst>
              <a:ext uri="{FF2B5EF4-FFF2-40B4-BE49-F238E27FC236}">
                <a16:creationId xmlns:a16="http://schemas.microsoft.com/office/drawing/2014/main" id="{937AD55C-1E0A-305D-C2DF-8F261C578D35}"/>
              </a:ext>
            </a:extLst>
          </p:cNvPr>
          <p:cNvSpPr/>
          <p:nvPr/>
        </p:nvSpPr>
        <p:spPr>
          <a:xfrm>
            <a:off x="2" y="31998"/>
            <a:ext cx="12191998" cy="6858000"/>
          </a:xfrm>
          <a:prstGeom prst="rect">
            <a:avLst/>
          </a:prstGeom>
          <a:solidFill>
            <a:schemeClr val="tx2">
              <a:lumMod val="50000"/>
              <a:alpha val="76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Conclusion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itle 1">
            <a:extLst>
              <a:ext uri="{FF2B5EF4-FFF2-40B4-BE49-F238E27FC236}">
                <a16:creationId xmlns:a16="http://schemas.microsoft.com/office/drawing/2014/main" id="{4D41E8A1-BE67-6E79-EF8A-FD527657754D}"/>
              </a:ext>
            </a:extLst>
          </p:cNvPr>
          <p:cNvSpPr txBox="1">
            <a:spLocks/>
          </p:cNvSpPr>
          <p:nvPr/>
        </p:nvSpPr>
        <p:spPr>
          <a:xfrm>
            <a:off x="331350" y="1263641"/>
            <a:ext cx="249202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Possible Applications</a:t>
            </a:r>
          </a:p>
        </p:txBody>
      </p:sp>
      <p:grpSp>
        <p:nvGrpSpPr>
          <p:cNvPr id="29" name="Group 28">
            <a:extLst>
              <a:ext uri="{FF2B5EF4-FFF2-40B4-BE49-F238E27FC236}">
                <a16:creationId xmlns:a16="http://schemas.microsoft.com/office/drawing/2014/main" id="{5EA73C60-393B-30C6-2623-3B4BA66DDE17}"/>
              </a:ext>
            </a:extLst>
          </p:cNvPr>
          <p:cNvGrpSpPr/>
          <p:nvPr/>
        </p:nvGrpSpPr>
        <p:grpSpPr>
          <a:xfrm>
            <a:off x="2125293" y="2028498"/>
            <a:ext cx="2598057" cy="2598057"/>
            <a:chOff x="5689600" y="830943"/>
            <a:chExt cx="2598057" cy="2598057"/>
          </a:xfrm>
        </p:grpSpPr>
        <p:sp>
          <p:nvSpPr>
            <p:cNvPr id="16" name="Oval 15">
              <a:extLst>
                <a:ext uri="{FF2B5EF4-FFF2-40B4-BE49-F238E27FC236}">
                  <a16:creationId xmlns:a16="http://schemas.microsoft.com/office/drawing/2014/main" id="{EB96438F-8EFD-565A-78D2-20917E0850A5}"/>
                </a:ext>
              </a:extLst>
            </p:cNvPr>
            <p:cNvSpPr/>
            <p:nvPr/>
          </p:nvSpPr>
          <p:spPr>
            <a:xfrm>
              <a:off x="5689600" y="830943"/>
              <a:ext cx="2598057" cy="259805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0D470A-500E-4519-37D4-B82248AA28D1}"/>
                </a:ext>
              </a:extLst>
            </p:cNvPr>
            <p:cNvSpPr/>
            <p:nvPr/>
          </p:nvSpPr>
          <p:spPr>
            <a:xfrm>
              <a:off x="5856514" y="955625"/>
              <a:ext cx="2307771" cy="23077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Take Off with solid fill">
              <a:extLst>
                <a:ext uri="{FF2B5EF4-FFF2-40B4-BE49-F238E27FC236}">
                  <a16:creationId xmlns:a16="http://schemas.microsoft.com/office/drawing/2014/main" id="{C8766363-21DF-1B57-07AC-65CABB567E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1287" y="1271287"/>
              <a:ext cx="838223" cy="838223"/>
            </a:xfrm>
            <a:prstGeom prst="rect">
              <a:avLst/>
            </a:prstGeom>
          </p:spPr>
        </p:pic>
        <p:sp>
          <p:nvSpPr>
            <p:cNvPr id="18" name="Title 1">
              <a:extLst>
                <a:ext uri="{FF2B5EF4-FFF2-40B4-BE49-F238E27FC236}">
                  <a16:creationId xmlns:a16="http://schemas.microsoft.com/office/drawing/2014/main" id="{AF5824BD-EB79-8E9B-5B30-E1CE9D3B46FD}"/>
                </a:ext>
              </a:extLst>
            </p:cNvPr>
            <p:cNvSpPr txBox="1">
              <a:spLocks/>
            </p:cNvSpPr>
            <p:nvPr/>
          </p:nvSpPr>
          <p:spPr>
            <a:xfrm>
              <a:off x="6020875" y="2145932"/>
              <a:ext cx="2022633" cy="536847"/>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Used flight</a:t>
              </a:r>
            </a:p>
            <a:p>
              <a:pPr algn="ct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Price prediction </a:t>
              </a:r>
            </a:p>
          </p:txBody>
        </p:sp>
      </p:grpSp>
      <p:grpSp>
        <p:nvGrpSpPr>
          <p:cNvPr id="27" name="Group 26">
            <a:extLst>
              <a:ext uri="{FF2B5EF4-FFF2-40B4-BE49-F238E27FC236}">
                <a16:creationId xmlns:a16="http://schemas.microsoft.com/office/drawing/2014/main" id="{3B04DA1A-98CA-8FCC-988A-4640F44D6293}"/>
              </a:ext>
            </a:extLst>
          </p:cNvPr>
          <p:cNvGrpSpPr/>
          <p:nvPr/>
        </p:nvGrpSpPr>
        <p:grpSpPr>
          <a:xfrm>
            <a:off x="5367609" y="3661932"/>
            <a:ext cx="2598057" cy="2598057"/>
            <a:chOff x="5689600" y="3777343"/>
            <a:chExt cx="2598057" cy="2598057"/>
          </a:xfrm>
        </p:grpSpPr>
        <p:sp>
          <p:nvSpPr>
            <p:cNvPr id="19" name="Oval 18">
              <a:extLst>
                <a:ext uri="{FF2B5EF4-FFF2-40B4-BE49-F238E27FC236}">
                  <a16:creationId xmlns:a16="http://schemas.microsoft.com/office/drawing/2014/main" id="{36F11138-7D42-CBF4-2560-679B379B2319}"/>
                </a:ext>
              </a:extLst>
            </p:cNvPr>
            <p:cNvSpPr/>
            <p:nvPr/>
          </p:nvSpPr>
          <p:spPr>
            <a:xfrm>
              <a:off x="5689600" y="3777343"/>
              <a:ext cx="2598057" cy="259805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3D6B65-285C-5B32-687E-7E62D416DC77}"/>
                </a:ext>
              </a:extLst>
            </p:cNvPr>
            <p:cNvSpPr/>
            <p:nvPr/>
          </p:nvSpPr>
          <p:spPr>
            <a:xfrm>
              <a:off x="5856514" y="3902025"/>
              <a:ext cx="2307771" cy="23077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EA25B7EA-1C17-09CC-03D8-49A947D68D98}"/>
                </a:ext>
              </a:extLst>
            </p:cNvPr>
            <p:cNvSpPr txBox="1">
              <a:spLocks/>
            </p:cNvSpPr>
            <p:nvPr/>
          </p:nvSpPr>
          <p:spPr>
            <a:xfrm>
              <a:off x="6141652" y="5092332"/>
              <a:ext cx="1781081"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Used laptop</a:t>
              </a:r>
            </a:p>
            <a:p>
              <a:pPr algn="ct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Price prediction</a:t>
              </a:r>
            </a:p>
          </p:txBody>
        </p:sp>
        <p:pic>
          <p:nvPicPr>
            <p:cNvPr id="10" name="Graphic 9" descr="Internet with solid fill">
              <a:extLst>
                <a:ext uri="{FF2B5EF4-FFF2-40B4-BE49-F238E27FC236}">
                  <a16:creationId xmlns:a16="http://schemas.microsoft.com/office/drawing/2014/main" id="{B4B274C1-8E22-A91B-B437-52A5390E98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9516" y="4217687"/>
              <a:ext cx="838223" cy="838223"/>
            </a:xfrm>
            <a:prstGeom prst="rect">
              <a:avLst/>
            </a:prstGeom>
          </p:spPr>
        </p:pic>
      </p:grpSp>
      <p:grpSp>
        <p:nvGrpSpPr>
          <p:cNvPr id="28" name="Group 27">
            <a:extLst>
              <a:ext uri="{FF2B5EF4-FFF2-40B4-BE49-F238E27FC236}">
                <a16:creationId xmlns:a16="http://schemas.microsoft.com/office/drawing/2014/main" id="{27D528A2-4E40-984B-D49C-574631F6EA6F}"/>
              </a:ext>
            </a:extLst>
          </p:cNvPr>
          <p:cNvGrpSpPr/>
          <p:nvPr/>
        </p:nvGrpSpPr>
        <p:grpSpPr>
          <a:xfrm>
            <a:off x="8609925" y="2399325"/>
            <a:ext cx="2598057" cy="2598057"/>
            <a:chOff x="9071428" y="830943"/>
            <a:chExt cx="2598057" cy="2598057"/>
          </a:xfrm>
        </p:grpSpPr>
        <p:sp>
          <p:nvSpPr>
            <p:cNvPr id="23" name="Oval 22">
              <a:extLst>
                <a:ext uri="{FF2B5EF4-FFF2-40B4-BE49-F238E27FC236}">
                  <a16:creationId xmlns:a16="http://schemas.microsoft.com/office/drawing/2014/main" id="{55DE3ECF-3FCF-DF9B-E589-2B425519E947}"/>
                </a:ext>
              </a:extLst>
            </p:cNvPr>
            <p:cNvSpPr/>
            <p:nvPr/>
          </p:nvSpPr>
          <p:spPr>
            <a:xfrm>
              <a:off x="9071428" y="830943"/>
              <a:ext cx="2598057" cy="259805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EBFAB8-A114-3530-AF1B-E732EB8C90E0}"/>
                </a:ext>
              </a:extLst>
            </p:cNvPr>
            <p:cNvSpPr/>
            <p:nvPr/>
          </p:nvSpPr>
          <p:spPr>
            <a:xfrm>
              <a:off x="9238342" y="955625"/>
              <a:ext cx="2307771" cy="23077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C9089490-26E5-552D-2051-E31FF0606609}"/>
                </a:ext>
              </a:extLst>
            </p:cNvPr>
            <p:cNvSpPr txBox="1">
              <a:spLocks/>
            </p:cNvSpPr>
            <p:nvPr/>
          </p:nvSpPr>
          <p:spPr>
            <a:xfrm>
              <a:off x="9321299" y="2129971"/>
              <a:ext cx="2098312" cy="58996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Auto Fraud</a:t>
              </a:r>
            </a:p>
            <a:p>
              <a:pPr algn="ct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Monitoring System</a:t>
              </a:r>
            </a:p>
          </p:txBody>
        </p:sp>
        <p:pic>
          <p:nvPicPr>
            <p:cNvPr id="12" name="Graphic 11" descr="Security camera with solid fill">
              <a:extLst>
                <a:ext uri="{FF2B5EF4-FFF2-40B4-BE49-F238E27FC236}">
                  <a16:creationId xmlns:a16="http://schemas.microsoft.com/office/drawing/2014/main" id="{E31972C6-3F09-F7FB-C95C-2B4E82703A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51344" y="1263641"/>
              <a:ext cx="838223" cy="838223"/>
            </a:xfrm>
            <a:prstGeom prst="rect">
              <a:avLst/>
            </a:prstGeom>
          </p:spPr>
        </p:pic>
      </p:grpSp>
    </p:spTree>
    <p:extLst>
      <p:ext uri="{BB962C8B-B14F-4D97-AF65-F5344CB8AC3E}">
        <p14:creationId xmlns:p14="http://schemas.microsoft.com/office/powerpoint/2010/main" val="2153648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3B9861-E7A3-646A-6C48-E0A0C49A5770}"/>
              </a:ext>
            </a:extLst>
          </p:cNvPr>
          <p:cNvSpPr txBox="1">
            <a:spLocks/>
          </p:cNvSpPr>
          <p:nvPr/>
        </p:nvSpPr>
        <p:spPr>
          <a:xfrm>
            <a:off x="1524000" y="2223824"/>
            <a:ext cx="9144000" cy="1054998"/>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spc="-100" dirty="0">
                <a:solidFill>
                  <a:schemeClr val="bg1"/>
                </a:solidFill>
                <a:latin typeface="Tahoma" panose="020B0604030504040204" pitchFamily="34" charset="0"/>
                <a:ea typeface="Tahoma" panose="020B0604030504040204" pitchFamily="34" charset="0"/>
                <a:cs typeface="Tahoma" panose="020B0604030504040204" pitchFamily="34" charset="0"/>
              </a:rPr>
              <a:t>Thank you</a:t>
            </a:r>
          </a:p>
        </p:txBody>
      </p:sp>
      <p:sp>
        <p:nvSpPr>
          <p:cNvPr id="6" name="Subtitle 2">
            <a:extLst>
              <a:ext uri="{FF2B5EF4-FFF2-40B4-BE49-F238E27FC236}">
                <a16:creationId xmlns:a16="http://schemas.microsoft.com/office/drawing/2014/main" id="{D462CFD6-CB70-7B92-6418-BBA7D41B9CB0}"/>
              </a:ext>
            </a:extLst>
          </p:cNvPr>
          <p:cNvSpPr txBox="1">
            <a:spLocks/>
          </p:cNvSpPr>
          <p:nvPr/>
        </p:nvSpPr>
        <p:spPr>
          <a:xfrm>
            <a:off x="4211859" y="3710953"/>
            <a:ext cx="3768279" cy="423310"/>
          </a:xfrm>
          <a:prstGeom prst="rect">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STAT 432 Final Project</a:t>
            </a:r>
          </a:p>
        </p:txBody>
      </p:sp>
    </p:spTree>
    <p:extLst>
      <p:ext uri="{BB962C8B-B14F-4D97-AF65-F5344CB8AC3E}">
        <p14:creationId xmlns:p14="http://schemas.microsoft.com/office/powerpoint/2010/main" val="949189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alpha val="88006"/>
          </a:schemeClr>
        </a:solidFill>
        <a:effectLst/>
      </p:bgPr>
    </p:bg>
    <p:spTree>
      <p:nvGrpSpPr>
        <p:cNvPr id="1" name=""/>
        <p:cNvGrpSpPr/>
        <p:nvPr/>
      </p:nvGrpSpPr>
      <p:grpSpPr>
        <a:xfrm>
          <a:off x="0" y="0"/>
          <a:ext cx="0" cy="0"/>
          <a:chOff x="0" y="0"/>
          <a:chExt cx="0" cy="0"/>
        </a:xfrm>
      </p:grpSpPr>
      <p:pic>
        <p:nvPicPr>
          <p:cNvPr id="42" name="Picture 41" descr="Graphical user interface, text, application, chat or text message&#10;&#10;Description automatically generated">
            <a:extLst>
              <a:ext uri="{FF2B5EF4-FFF2-40B4-BE49-F238E27FC236}">
                <a16:creationId xmlns:a16="http://schemas.microsoft.com/office/drawing/2014/main" id="{7BAA7927-6CBB-A207-8F48-B949E7CA5CC8}"/>
              </a:ext>
            </a:extLst>
          </p:cNvPr>
          <p:cNvPicPr>
            <a:picLocks noChangeAspect="1"/>
          </p:cNvPicPr>
          <p:nvPr/>
        </p:nvPicPr>
        <p:blipFill rotWithShape="1">
          <a:blip r:embed="rId3"/>
          <a:srcRect t="15459"/>
          <a:stretch/>
        </p:blipFill>
        <p:spPr>
          <a:xfrm>
            <a:off x="0" y="0"/>
            <a:ext cx="12192000" cy="6860790"/>
          </a:xfrm>
          <a:prstGeom prst="rect">
            <a:avLst/>
          </a:prstGeom>
        </p:spPr>
      </p:pic>
      <p:sp>
        <p:nvSpPr>
          <p:cNvPr id="43" name="Rectangle 42">
            <a:extLst>
              <a:ext uri="{FF2B5EF4-FFF2-40B4-BE49-F238E27FC236}">
                <a16:creationId xmlns:a16="http://schemas.microsoft.com/office/drawing/2014/main" id="{4FAD6777-2078-53E5-407D-1743047B40F5}"/>
              </a:ext>
            </a:extLst>
          </p:cNvPr>
          <p:cNvSpPr/>
          <p:nvPr/>
        </p:nvSpPr>
        <p:spPr>
          <a:xfrm>
            <a:off x="0" y="0"/>
            <a:ext cx="12191998" cy="6858000"/>
          </a:xfrm>
          <a:prstGeom prst="rect">
            <a:avLst/>
          </a:prstGeom>
          <a:solidFill>
            <a:schemeClr val="tx2">
              <a:lumMod val="5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99264" y="609804"/>
            <a:ext cx="1556201"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Introduction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8"/>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Literature Review</a:t>
            </a:r>
          </a:p>
        </p:txBody>
      </p:sp>
      <p:sp>
        <p:nvSpPr>
          <p:cNvPr id="9" name="Content Placeholder 2">
            <a:extLst>
              <a:ext uri="{FF2B5EF4-FFF2-40B4-BE49-F238E27FC236}">
                <a16:creationId xmlns:a16="http://schemas.microsoft.com/office/drawing/2014/main" id="{CB28F628-0BBC-8448-1783-203BFA691618}"/>
              </a:ext>
            </a:extLst>
          </p:cNvPr>
          <p:cNvSpPr>
            <a:spLocks noGrp="1"/>
          </p:cNvSpPr>
          <p:nvPr>
            <p:ph idx="1"/>
          </p:nvPr>
        </p:nvSpPr>
        <p:spPr>
          <a:xfrm>
            <a:off x="1129048" y="2825562"/>
            <a:ext cx="4839684" cy="660251"/>
          </a:xfrm>
        </p:spPr>
        <p:txBody>
          <a:bodyPr anchor="ctr" anchorCtr="0">
            <a:noAutofit/>
          </a:bodyPr>
          <a:lstStyle/>
          <a:p>
            <a:pPr marL="0" indent="0" algn="ctr">
              <a:lnSpc>
                <a:spcPct val="100000"/>
              </a:lnSpc>
              <a:spcBef>
                <a:spcPts val="100"/>
              </a:spcBef>
              <a:buNone/>
            </a:pPr>
            <a:r>
              <a:rPr lang="en-US" sz="2500" b="1" dirty="0">
                <a:solidFill>
                  <a:schemeClr val="bg1">
                    <a:lumMod val="85000"/>
                  </a:schemeClr>
                </a:solidFill>
                <a:latin typeface="-apple-system"/>
              </a:rPr>
              <a:t>Comparative analysis of </a:t>
            </a:r>
          </a:p>
          <a:p>
            <a:pPr marL="0" indent="0" algn="ctr">
              <a:lnSpc>
                <a:spcPct val="100000"/>
              </a:lnSpc>
              <a:spcBef>
                <a:spcPts val="100"/>
              </a:spcBef>
              <a:buNone/>
            </a:pPr>
            <a:r>
              <a:rPr lang="en-US" sz="2500" b="1" dirty="0">
                <a:solidFill>
                  <a:schemeClr val="bg1">
                    <a:lumMod val="85000"/>
                  </a:schemeClr>
                </a:solidFill>
                <a:latin typeface="-apple-system"/>
              </a:rPr>
              <a:t>used car price evaluation models </a:t>
            </a:r>
            <a:endParaRPr lang="en-US" sz="25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Content Placeholder 2">
            <a:extLst>
              <a:ext uri="{FF2B5EF4-FFF2-40B4-BE49-F238E27FC236}">
                <a16:creationId xmlns:a16="http://schemas.microsoft.com/office/drawing/2014/main" id="{72A50E5A-1583-1689-BB16-4C7FC83497F6}"/>
              </a:ext>
            </a:extLst>
          </p:cNvPr>
          <p:cNvSpPr txBox="1">
            <a:spLocks/>
          </p:cNvSpPr>
          <p:nvPr/>
        </p:nvSpPr>
        <p:spPr>
          <a:xfrm>
            <a:off x="1648484" y="4019721"/>
            <a:ext cx="3800812" cy="40043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bg2">
                    <a:lumMod val="50000"/>
                  </a:schemeClr>
                </a:solidFill>
              </a:rPr>
              <a:t>100,000 used car data from China</a:t>
            </a:r>
          </a:p>
        </p:txBody>
      </p:sp>
      <p:sp>
        <p:nvSpPr>
          <p:cNvPr id="32" name="Content Placeholder 2">
            <a:extLst>
              <a:ext uri="{FF2B5EF4-FFF2-40B4-BE49-F238E27FC236}">
                <a16:creationId xmlns:a16="http://schemas.microsoft.com/office/drawing/2014/main" id="{64E6DE33-F2A0-A4C1-7DA9-BB095F06615C}"/>
              </a:ext>
            </a:extLst>
          </p:cNvPr>
          <p:cNvSpPr txBox="1">
            <a:spLocks/>
          </p:cNvSpPr>
          <p:nvPr/>
        </p:nvSpPr>
        <p:spPr>
          <a:xfrm>
            <a:off x="7319850" y="4019721"/>
            <a:ext cx="3174266" cy="40043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bg2">
                    <a:lumMod val="50000"/>
                  </a:schemeClr>
                </a:solidFill>
              </a:rPr>
              <a:t>Used car data from Kaggle</a:t>
            </a:r>
          </a:p>
        </p:txBody>
      </p:sp>
      <p:sp>
        <p:nvSpPr>
          <p:cNvPr id="33" name="Content Placeholder 2">
            <a:extLst>
              <a:ext uri="{FF2B5EF4-FFF2-40B4-BE49-F238E27FC236}">
                <a16:creationId xmlns:a16="http://schemas.microsoft.com/office/drawing/2014/main" id="{0F29C5D7-C321-6950-C354-15668915E746}"/>
              </a:ext>
            </a:extLst>
          </p:cNvPr>
          <p:cNvSpPr txBox="1">
            <a:spLocks/>
          </p:cNvSpPr>
          <p:nvPr/>
        </p:nvSpPr>
        <p:spPr>
          <a:xfrm>
            <a:off x="2874962" y="2063564"/>
            <a:ext cx="1347856" cy="538330"/>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Paper 1</a:t>
            </a:r>
          </a:p>
        </p:txBody>
      </p:sp>
      <p:cxnSp>
        <p:nvCxnSpPr>
          <p:cNvPr id="34" name="Straight Connector 33">
            <a:extLst>
              <a:ext uri="{FF2B5EF4-FFF2-40B4-BE49-F238E27FC236}">
                <a16:creationId xmlns:a16="http://schemas.microsoft.com/office/drawing/2014/main" id="{F824A931-F6A8-6651-268E-12C007741D0C}"/>
              </a:ext>
            </a:extLst>
          </p:cNvPr>
          <p:cNvCxnSpPr>
            <a:cxnSpLocks/>
          </p:cNvCxnSpPr>
          <p:nvPr/>
        </p:nvCxnSpPr>
        <p:spPr>
          <a:xfrm>
            <a:off x="6425784" y="2190413"/>
            <a:ext cx="0" cy="321564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1835A03F-2586-0EE7-DE1D-65FAF896F573}"/>
              </a:ext>
            </a:extLst>
          </p:cNvPr>
          <p:cNvSpPr txBox="1">
            <a:spLocks/>
          </p:cNvSpPr>
          <p:nvPr/>
        </p:nvSpPr>
        <p:spPr>
          <a:xfrm>
            <a:off x="8230086" y="2063564"/>
            <a:ext cx="1347856" cy="538330"/>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Paper 2</a:t>
            </a:r>
          </a:p>
        </p:txBody>
      </p:sp>
      <p:sp>
        <p:nvSpPr>
          <p:cNvPr id="39" name="Content Placeholder 2">
            <a:extLst>
              <a:ext uri="{FF2B5EF4-FFF2-40B4-BE49-F238E27FC236}">
                <a16:creationId xmlns:a16="http://schemas.microsoft.com/office/drawing/2014/main" id="{60671EA8-1A45-2619-E213-05B7ADEA8A37}"/>
              </a:ext>
            </a:extLst>
          </p:cNvPr>
          <p:cNvSpPr txBox="1">
            <a:spLocks/>
          </p:cNvSpPr>
          <p:nvPr/>
        </p:nvSpPr>
        <p:spPr>
          <a:xfrm>
            <a:off x="2059660" y="3518703"/>
            <a:ext cx="2733516" cy="40043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By Chuancan Chen, Lulu Hao, Cong Xu</a:t>
            </a:r>
          </a:p>
        </p:txBody>
      </p:sp>
      <p:grpSp>
        <p:nvGrpSpPr>
          <p:cNvPr id="3" name="Group 2">
            <a:extLst>
              <a:ext uri="{FF2B5EF4-FFF2-40B4-BE49-F238E27FC236}">
                <a16:creationId xmlns:a16="http://schemas.microsoft.com/office/drawing/2014/main" id="{DE8589F7-8C6E-34CD-2AC7-325488AB29FC}"/>
              </a:ext>
            </a:extLst>
          </p:cNvPr>
          <p:cNvGrpSpPr/>
          <p:nvPr/>
        </p:nvGrpSpPr>
        <p:grpSpPr>
          <a:xfrm>
            <a:off x="7003608" y="2916122"/>
            <a:ext cx="3800812" cy="868990"/>
            <a:chOff x="7070082" y="2849928"/>
            <a:chExt cx="3800812" cy="868990"/>
          </a:xfrm>
        </p:grpSpPr>
        <p:sp>
          <p:nvSpPr>
            <p:cNvPr id="24" name="Content Placeholder 2">
              <a:extLst>
                <a:ext uri="{FF2B5EF4-FFF2-40B4-BE49-F238E27FC236}">
                  <a16:creationId xmlns:a16="http://schemas.microsoft.com/office/drawing/2014/main" id="{5AEA312E-2767-ACBF-21A2-12A63F460893}"/>
                </a:ext>
              </a:extLst>
            </p:cNvPr>
            <p:cNvSpPr txBox="1">
              <a:spLocks/>
            </p:cNvSpPr>
            <p:nvPr/>
          </p:nvSpPr>
          <p:spPr>
            <a:xfrm>
              <a:off x="7070082" y="2849928"/>
              <a:ext cx="3800812"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00"/>
                </a:spcBef>
                <a:buNone/>
              </a:pPr>
              <a:r>
                <a:rPr lang="en-US" sz="2500" b="1" dirty="0">
                  <a:solidFill>
                    <a:schemeClr val="bg1">
                      <a:lumMod val="85000"/>
                    </a:schemeClr>
                  </a:solidFill>
                  <a:latin typeface="-apple-system"/>
                </a:rPr>
                <a:t>Predicting Used Car Prices </a:t>
              </a:r>
              <a:endParaRPr lang="en-US" sz="2500" b="1"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0" name="Content Placeholder 2">
              <a:extLst>
                <a:ext uri="{FF2B5EF4-FFF2-40B4-BE49-F238E27FC236}">
                  <a16:creationId xmlns:a16="http://schemas.microsoft.com/office/drawing/2014/main" id="{2C75BA34-351F-B65D-D92C-EB5D7B0069A8}"/>
                </a:ext>
              </a:extLst>
            </p:cNvPr>
            <p:cNvSpPr txBox="1">
              <a:spLocks/>
            </p:cNvSpPr>
            <p:nvPr/>
          </p:nvSpPr>
          <p:spPr>
            <a:xfrm>
              <a:off x="7347288" y="3318487"/>
              <a:ext cx="3246400" cy="40043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By Kshitiji Kumbar, Pranav Gadre, Varun Nayak</a:t>
              </a:r>
            </a:p>
          </p:txBody>
        </p:sp>
      </p:grpSp>
      <p:sp>
        <p:nvSpPr>
          <p:cNvPr id="17" name="Content Placeholder 2">
            <a:extLst>
              <a:ext uri="{FF2B5EF4-FFF2-40B4-BE49-F238E27FC236}">
                <a16:creationId xmlns:a16="http://schemas.microsoft.com/office/drawing/2014/main" id="{0742F7DA-848D-A55D-2BA7-E9E30000BD21}"/>
              </a:ext>
            </a:extLst>
          </p:cNvPr>
          <p:cNvSpPr txBox="1">
            <a:spLocks/>
          </p:cNvSpPr>
          <p:nvPr/>
        </p:nvSpPr>
        <p:spPr>
          <a:xfrm>
            <a:off x="2036249" y="4520740"/>
            <a:ext cx="1677425" cy="33279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Linear regression</a:t>
            </a:r>
          </a:p>
        </p:txBody>
      </p:sp>
      <p:sp>
        <p:nvSpPr>
          <p:cNvPr id="18" name="Content Placeholder 2">
            <a:extLst>
              <a:ext uri="{FF2B5EF4-FFF2-40B4-BE49-F238E27FC236}">
                <a16:creationId xmlns:a16="http://schemas.microsoft.com/office/drawing/2014/main" id="{B6EF5B42-D40D-823C-4AA3-60C660D58DBE}"/>
              </a:ext>
            </a:extLst>
          </p:cNvPr>
          <p:cNvSpPr txBox="1">
            <a:spLocks/>
          </p:cNvSpPr>
          <p:nvPr/>
        </p:nvSpPr>
        <p:spPr>
          <a:xfrm>
            <a:off x="3536108" y="4520740"/>
            <a:ext cx="1370236" cy="33279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Random forest</a:t>
            </a:r>
          </a:p>
        </p:txBody>
      </p:sp>
      <p:grpSp>
        <p:nvGrpSpPr>
          <p:cNvPr id="5" name="Group 4">
            <a:extLst>
              <a:ext uri="{FF2B5EF4-FFF2-40B4-BE49-F238E27FC236}">
                <a16:creationId xmlns:a16="http://schemas.microsoft.com/office/drawing/2014/main" id="{FF774A9D-A0F3-190E-4FD0-DC8A2EBC3F27}"/>
              </a:ext>
            </a:extLst>
          </p:cNvPr>
          <p:cNvGrpSpPr/>
          <p:nvPr/>
        </p:nvGrpSpPr>
        <p:grpSpPr>
          <a:xfrm>
            <a:off x="7385971" y="4520740"/>
            <a:ext cx="3144990" cy="568223"/>
            <a:chOff x="7385971" y="4412754"/>
            <a:chExt cx="3144990" cy="568223"/>
          </a:xfrm>
        </p:grpSpPr>
        <p:sp>
          <p:nvSpPr>
            <p:cNvPr id="19" name="Content Placeholder 2">
              <a:extLst>
                <a:ext uri="{FF2B5EF4-FFF2-40B4-BE49-F238E27FC236}">
                  <a16:creationId xmlns:a16="http://schemas.microsoft.com/office/drawing/2014/main" id="{CEC39146-3391-734C-1504-B5A61BEF253A}"/>
                </a:ext>
              </a:extLst>
            </p:cNvPr>
            <p:cNvSpPr txBox="1">
              <a:spLocks/>
            </p:cNvSpPr>
            <p:nvPr/>
          </p:nvSpPr>
          <p:spPr>
            <a:xfrm>
              <a:off x="7385971" y="4412754"/>
              <a:ext cx="1315306" cy="281103"/>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Linear regression</a:t>
              </a:r>
            </a:p>
          </p:txBody>
        </p:sp>
        <p:sp>
          <p:nvSpPr>
            <p:cNvPr id="20" name="Content Placeholder 2">
              <a:extLst>
                <a:ext uri="{FF2B5EF4-FFF2-40B4-BE49-F238E27FC236}">
                  <a16:creationId xmlns:a16="http://schemas.microsoft.com/office/drawing/2014/main" id="{9A951B06-406C-51D4-5665-9AEE43A97750}"/>
                </a:ext>
              </a:extLst>
            </p:cNvPr>
            <p:cNvSpPr txBox="1">
              <a:spLocks/>
            </p:cNvSpPr>
            <p:nvPr/>
          </p:nvSpPr>
          <p:spPr>
            <a:xfrm>
              <a:off x="8671613" y="4412754"/>
              <a:ext cx="1074432" cy="281103"/>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Random forest</a:t>
              </a:r>
            </a:p>
          </p:txBody>
        </p:sp>
        <p:sp>
          <p:nvSpPr>
            <p:cNvPr id="21" name="Content Placeholder 2">
              <a:extLst>
                <a:ext uri="{FF2B5EF4-FFF2-40B4-BE49-F238E27FC236}">
                  <a16:creationId xmlns:a16="http://schemas.microsoft.com/office/drawing/2014/main" id="{D1B24A90-5954-FC45-EB34-0F4FD9F250D7}"/>
                </a:ext>
              </a:extLst>
            </p:cNvPr>
            <p:cNvSpPr txBox="1">
              <a:spLocks/>
            </p:cNvSpPr>
            <p:nvPr/>
          </p:nvSpPr>
          <p:spPr>
            <a:xfrm>
              <a:off x="7385971" y="4699874"/>
              <a:ext cx="1222882" cy="281103"/>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Gradient Boost</a:t>
              </a:r>
            </a:p>
          </p:txBody>
        </p:sp>
        <p:sp>
          <p:nvSpPr>
            <p:cNvPr id="22" name="Content Placeholder 2">
              <a:extLst>
                <a:ext uri="{FF2B5EF4-FFF2-40B4-BE49-F238E27FC236}">
                  <a16:creationId xmlns:a16="http://schemas.microsoft.com/office/drawing/2014/main" id="{800C1ABB-1474-E2DB-770A-E5A94D6412C3}"/>
                </a:ext>
              </a:extLst>
            </p:cNvPr>
            <p:cNvSpPr txBox="1">
              <a:spLocks/>
            </p:cNvSpPr>
            <p:nvPr/>
          </p:nvSpPr>
          <p:spPr>
            <a:xfrm>
              <a:off x="9716381" y="4699874"/>
              <a:ext cx="814580" cy="281103"/>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b="1"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XGBoost</a:t>
              </a:r>
              <a:endParaRPr lang="en-US" sz="9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3" name="Content Placeholder 2">
              <a:extLst>
                <a:ext uri="{FF2B5EF4-FFF2-40B4-BE49-F238E27FC236}">
                  <a16:creationId xmlns:a16="http://schemas.microsoft.com/office/drawing/2014/main" id="{6293E592-188B-821B-2CB7-080BB6D94D79}"/>
                </a:ext>
              </a:extLst>
            </p:cNvPr>
            <p:cNvSpPr txBox="1">
              <a:spLocks/>
            </p:cNvSpPr>
            <p:nvPr/>
          </p:nvSpPr>
          <p:spPr>
            <a:xfrm>
              <a:off x="8763105" y="4699874"/>
              <a:ext cx="799024" cy="281103"/>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b="1"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LightGBM</a:t>
              </a:r>
              <a:endParaRPr lang="en-US" sz="9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5" name="Content Placeholder 2">
              <a:extLst>
                <a:ext uri="{FF2B5EF4-FFF2-40B4-BE49-F238E27FC236}">
                  <a16:creationId xmlns:a16="http://schemas.microsoft.com/office/drawing/2014/main" id="{78A2881C-C591-97A9-BE85-268E27D6C2F3}"/>
                </a:ext>
              </a:extLst>
            </p:cNvPr>
            <p:cNvSpPr txBox="1">
              <a:spLocks/>
            </p:cNvSpPr>
            <p:nvPr/>
          </p:nvSpPr>
          <p:spPr>
            <a:xfrm>
              <a:off x="9716381" y="4412754"/>
              <a:ext cx="799024" cy="281103"/>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b="1"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KMeans</a:t>
              </a:r>
              <a:endParaRPr lang="en-US" sz="9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668178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6" name="Rounded Rectangle 55">
            <a:extLst>
              <a:ext uri="{FF2B5EF4-FFF2-40B4-BE49-F238E27FC236}">
                <a16:creationId xmlns:a16="http://schemas.microsoft.com/office/drawing/2014/main" id="{8746F891-6AE6-3BCE-A68C-0E9E2C2EFF39}"/>
              </a:ext>
            </a:extLst>
          </p:cNvPr>
          <p:cNvSpPr/>
          <p:nvPr/>
        </p:nvSpPr>
        <p:spPr>
          <a:xfrm>
            <a:off x="6276104" y="2510951"/>
            <a:ext cx="2407393" cy="3178447"/>
          </a:xfrm>
          <a:prstGeom prst="roundRect">
            <a:avLst>
              <a:gd name="adj" fmla="val 947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 Same Side Corner Rectangle 56">
            <a:extLst>
              <a:ext uri="{FF2B5EF4-FFF2-40B4-BE49-F238E27FC236}">
                <a16:creationId xmlns:a16="http://schemas.microsoft.com/office/drawing/2014/main" id="{8693A606-BC6C-0B92-A544-BEF9034E261E}"/>
              </a:ext>
            </a:extLst>
          </p:cNvPr>
          <p:cNvSpPr/>
          <p:nvPr/>
        </p:nvSpPr>
        <p:spPr>
          <a:xfrm rot="10800000">
            <a:off x="6276105" y="5362787"/>
            <a:ext cx="2407392" cy="335044"/>
          </a:xfrm>
          <a:prstGeom prst="round2SameRect">
            <a:avLst>
              <a:gd name="adj1" fmla="val 50000"/>
              <a:gd name="adj2"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2F7E51A6-546E-7851-00EB-2F5CE8BD5E46}"/>
              </a:ext>
            </a:extLst>
          </p:cNvPr>
          <p:cNvSpPr/>
          <p:nvPr/>
        </p:nvSpPr>
        <p:spPr>
          <a:xfrm>
            <a:off x="3470815" y="2510951"/>
            <a:ext cx="2407393" cy="3178447"/>
          </a:xfrm>
          <a:prstGeom prst="roundRect">
            <a:avLst>
              <a:gd name="adj" fmla="val 947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 Same Side Corner Rectangle 54">
            <a:extLst>
              <a:ext uri="{FF2B5EF4-FFF2-40B4-BE49-F238E27FC236}">
                <a16:creationId xmlns:a16="http://schemas.microsoft.com/office/drawing/2014/main" id="{D617B511-906D-D1B1-9989-22810D8FCC72}"/>
              </a:ext>
            </a:extLst>
          </p:cNvPr>
          <p:cNvSpPr/>
          <p:nvPr/>
        </p:nvSpPr>
        <p:spPr>
          <a:xfrm rot="10800000">
            <a:off x="3470816" y="5362787"/>
            <a:ext cx="2407392" cy="335044"/>
          </a:xfrm>
          <a:prstGeom prst="round2SameRect">
            <a:avLst>
              <a:gd name="adj1" fmla="val 50000"/>
              <a:gd name="adj2"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Introduction</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9"/>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1005445" y="1263641"/>
            <a:ext cx="1143836"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Overview</a:t>
            </a:r>
          </a:p>
        </p:txBody>
      </p:sp>
      <p:sp>
        <p:nvSpPr>
          <p:cNvPr id="8" name="Rounded Rectangle 7">
            <a:extLst>
              <a:ext uri="{FF2B5EF4-FFF2-40B4-BE49-F238E27FC236}">
                <a16:creationId xmlns:a16="http://schemas.microsoft.com/office/drawing/2014/main" id="{69FDF527-95AF-54F3-2D29-02FD6D423B34}"/>
              </a:ext>
            </a:extLst>
          </p:cNvPr>
          <p:cNvSpPr/>
          <p:nvPr/>
        </p:nvSpPr>
        <p:spPr>
          <a:xfrm>
            <a:off x="665526" y="2510951"/>
            <a:ext cx="2407393" cy="3178447"/>
          </a:xfrm>
          <a:prstGeom prst="roundRect">
            <a:avLst>
              <a:gd name="adj" fmla="val 947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with solid fill">
            <a:extLst>
              <a:ext uri="{FF2B5EF4-FFF2-40B4-BE49-F238E27FC236}">
                <a16:creationId xmlns:a16="http://schemas.microsoft.com/office/drawing/2014/main" id="{E92C8068-B7C5-FC64-CAA0-4696A8A46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50807" y="2755889"/>
            <a:ext cx="593125" cy="593125"/>
          </a:xfrm>
          <a:prstGeom prst="rect">
            <a:avLst/>
          </a:prstGeom>
        </p:spPr>
      </p:pic>
      <p:sp>
        <p:nvSpPr>
          <p:cNvPr id="41" name="Content Placeholder 2">
            <a:extLst>
              <a:ext uri="{FF2B5EF4-FFF2-40B4-BE49-F238E27FC236}">
                <a16:creationId xmlns:a16="http://schemas.microsoft.com/office/drawing/2014/main" id="{774DA888-1656-128E-3703-0BD499A0D37B}"/>
              </a:ext>
            </a:extLst>
          </p:cNvPr>
          <p:cNvSpPr txBox="1">
            <a:spLocks/>
          </p:cNvSpPr>
          <p:nvPr/>
        </p:nvSpPr>
        <p:spPr>
          <a:xfrm>
            <a:off x="846859" y="3546004"/>
            <a:ext cx="1759446"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Web scrapping</a:t>
            </a:r>
          </a:p>
        </p:txBody>
      </p:sp>
      <p:sp>
        <p:nvSpPr>
          <p:cNvPr id="42" name="Content Placeholder 2">
            <a:extLst>
              <a:ext uri="{FF2B5EF4-FFF2-40B4-BE49-F238E27FC236}">
                <a16:creationId xmlns:a16="http://schemas.microsoft.com/office/drawing/2014/main" id="{0B7450CF-EB7D-491A-83FE-4E709A827BDF}"/>
              </a:ext>
            </a:extLst>
          </p:cNvPr>
          <p:cNvSpPr txBox="1">
            <a:spLocks/>
          </p:cNvSpPr>
          <p:nvPr/>
        </p:nvSpPr>
        <p:spPr>
          <a:xfrm>
            <a:off x="846859" y="4451245"/>
            <a:ext cx="204472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Data scrapped</a:t>
            </a:r>
            <a:b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b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from CarGurus website</a:t>
            </a:r>
          </a:p>
        </p:txBody>
      </p:sp>
      <p:sp>
        <p:nvSpPr>
          <p:cNvPr id="43" name="Round Same Side Corner Rectangle 42">
            <a:extLst>
              <a:ext uri="{FF2B5EF4-FFF2-40B4-BE49-F238E27FC236}">
                <a16:creationId xmlns:a16="http://schemas.microsoft.com/office/drawing/2014/main" id="{0665C181-8EE1-2007-29BD-FA4A887CEDFA}"/>
              </a:ext>
            </a:extLst>
          </p:cNvPr>
          <p:cNvSpPr/>
          <p:nvPr/>
        </p:nvSpPr>
        <p:spPr>
          <a:xfrm rot="10800000">
            <a:off x="665527" y="5362787"/>
            <a:ext cx="2407392" cy="335044"/>
          </a:xfrm>
          <a:prstGeom prst="round2SameRect">
            <a:avLst>
              <a:gd name="adj1" fmla="val 50000"/>
              <a:gd name="adj2"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ontent Placeholder 2">
            <a:extLst>
              <a:ext uri="{FF2B5EF4-FFF2-40B4-BE49-F238E27FC236}">
                <a16:creationId xmlns:a16="http://schemas.microsoft.com/office/drawing/2014/main" id="{BB007F1B-3A91-75D2-E84D-DB98EC933B99}"/>
              </a:ext>
            </a:extLst>
          </p:cNvPr>
          <p:cNvSpPr txBox="1">
            <a:spLocks/>
          </p:cNvSpPr>
          <p:nvPr/>
        </p:nvSpPr>
        <p:spPr>
          <a:xfrm>
            <a:off x="3709073" y="3546004"/>
            <a:ext cx="18759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Pre-processing</a:t>
            </a:r>
          </a:p>
        </p:txBody>
      </p:sp>
      <p:sp>
        <p:nvSpPr>
          <p:cNvPr id="47" name="Content Placeholder 2">
            <a:extLst>
              <a:ext uri="{FF2B5EF4-FFF2-40B4-BE49-F238E27FC236}">
                <a16:creationId xmlns:a16="http://schemas.microsoft.com/office/drawing/2014/main" id="{50CC37F9-2FB6-6650-BA77-C4905BA99D16}"/>
              </a:ext>
            </a:extLst>
          </p:cNvPr>
          <p:cNvSpPr txBox="1">
            <a:spLocks/>
          </p:cNvSpPr>
          <p:nvPr/>
        </p:nvSpPr>
        <p:spPr>
          <a:xfrm>
            <a:off x="3726027" y="4478796"/>
            <a:ext cx="1759446"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Missing Values</a:t>
            </a:r>
          </a:p>
          <a:p>
            <a:pPr marL="0" indent="0">
              <a:lnSpc>
                <a:spcPct val="50000"/>
              </a:lnSpc>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Encoding</a:t>
            </a:r>
          </a:p>
        </p:txBody>
      </p:sp>
      <p:pic>
        <p:nvPicPr>
          <p:cNvPr id="15" name="Graphic 14" descr="Qr Code with solid fill">
            <a:extLst>
              <a:ext uri="{FF2B5EF4-FFF2-40B4-BE49-F238E27FC236}">
                <a16:creationId xmlns:a16="http://schemas.microsoft.com/office/drawing/2014/main" id="{C0040FB1-9C24-7658-1BDE-696527EFD4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7606" y="2755889"/>
            <a:ext cx="521135" cy="521135"/>
          </a:xfrm>
          <a:prstGeom prst="rect">
            <a:avLst/>
          </a:prstGeom>
        </p:spPr>
      </p:pic>
      <p:sp>
        <p:nvSpPr>
          <p:cNvPr id="50" name="Content Placeholder 2">
            <a:extLst>
              <a:ext uri="{FF2B5EF4-FFF2-40B4-BE49-F238E27FC236}">
                <a16:creationId xmlns:a16="http://schemas.microsoft.com/office/drawing/2014/main" id="{7A4ADD3F-588C-A95D-6FFA-9CA6ECA5659D}"/>
              </a:ext>
            </a:extLst>
          </p:cNvPr>
          <p:cNvSpPr txBox="1">
            <a:spLocks/>
          </p:cNvSpPr>
          <p:nvPr/>
        </p:nvSpPr>
        <p:spPr>
          <a:xfrm>
            <a:off x="6471221" y="3546004"/>
            <a:ext cx="18759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Model Application</a:t>
            </a:r>
          </a:p>
        </p:txBody>
      </p:sp>
      <p:sp>
        <p:nvSpPr>
          <p:cNvPr id="51" name="Content Placeholder 2">
            <a:extLst>
              <a:ext uri="{FF2B5EF4-FFF2-40B4-BE49-F238E27FC236}">
                <a16:creationId xmlns:a16="http://schemas.microsoft.com/office/drawing/2014/main" id="{B24B426C-DEDA-4FCC-958C-6F1270BAC827}"/>
              </a:ext>
            </a:extLst>
          </p:cNvPr>
          <p:cNvSpPr txBox="1">
            <a:spLocks/>
          </p:cNvSpPr>
          <p:nvPr/>
        </p:nvSpPr>
        <p:spPr>
          <a:xfrm>
            <a:off x="6454288" y="4236750"/>
            <a:ext cx="1977891" cy="97686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40000"/>
              </a:lnSpc>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Linear regression</a:t>
            </a:r>
          </a:p>
          <a:p>
            <a:pPr marL="0" indent="0">
              <a:lnSpc>
                <a:spcPct val="40000"/>
              </a:lnSpc>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Polynomial regression</a:t>
            </a:r>
          </a:p>
          <a:p>
            <a:pPr marL="0" indent="0">
              <a:lnSpc>
                <a:spcPct val="40000"/>
              </a:lnSpc>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Random Forest</a:t>
            </a:r>
          </a:p>
          <a:p>
            <a:pPr marL="0" indent="0">
              <a:lnSpc>
                <a:spcPct val="40000"/>
              </a:lnSpc>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K-nearest neighbors</a:t>
            </a:r>
          </a:p>
        </p:txBody>
      </p:sp>
      <p:pic>
        <p:nvPicPr>
          <p:cNvPr id="18" name="Graphic 17" descr="Circles with arrows with solid fill">
            <a:extLst>
              <a:ext uri="{FF2B5EF4-FFF2-40B4-BE49-F238E27FC236}">
                <a16:creationId xmlns:a16="http://schemas.microsoft.com/office/drawing/2014/main" id="{D9999450-C176-ABF0-FB4E-A49EACC01A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9809" y="2755889"/>
            <a:ext cx="572192" cy="572192"/>
          </a:xfrm>
          <a:prstGeom prst="rect">
            <a:avLst/>
          </a:prstGeom>
        </p:spPr>
      </p:pic>
      <p:sp>
        <p:nvSpPr>
          <p:cNvPr id="58" name="Rounded Rectangle 57">
            <a:extLst>
              <a:ext uri="{FF2B5EF4-FFF2-40B4-BE49-F238E27FC236}">
                <a16:creationId xmlns:a16="http://schemas.microsoft.com/office/drawing/2014/main" id="{D62DA84C-BF12-3128-AEDD-93CD75C23978}"/>
              </a:ext>
            </a:extLst>
          </p:cNvPr>
          <p:cNvSpPr/>
          <p:nvPr/>
        </p:nvSpPr>
        <p:spPr>
          <a:xfrm>
            <a:off x="9081393" y="2510951"/>
            <a:ext cx="2407393" cy="3178447"/>
          </a:xfrm>
          <a:prstGeom prst="roundRect">
            <a:avLst>
              <a:gd name="adj" fmla="val 947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 Same Side Corner Rectangle 58">
            <a:extLst>
              <a:ext uri="{FF2B5EF4-FFF2-40B4-BE49-F238E27FC236}">
                <a16:creationId xmlns:a16="http://schemas.microsoft.com/office/drawing/2014/main" id="{9C257D7A-AC50-3885-7B00-D347904FEE3C}"/>
              </a:ext>
            </a:extLst>
          </p:cNvPr>
          <p:cNvSpPr/>
          <p:nvPr/>
        </p:nvSpPr>
        <p:spPr>
          <a:xfrm rot="10800000">
            <a:off x="9081394" y="5362787"/>
            <a:ext cx="2407392" cy="335044"/>
          </a:xfrm>
          <a:prstGeom prst="round2SameRect">
            <a:avLst>
              <a:gd name="adj1" fmla="val 50000"/>
              <a:gd name="adj2"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ontent Placeholder 2">
            <a:extLst>
              <a:ext uri="{FF2B5EF4-FFF2-40B4-BE49-F238E27FC236}">
                <a16:creationId xmlns:a16="http://schemas.microsoft.com/office/drawing/2014/main" id="{AE9D45EA-D4E2-EFA5-9E6B-9431512F6277}"/>
              </a:ext>
            </a:extLst>
          </p:cNvPr>
          <p:cNvSpPr txBox="1">
            <a:spLocks/>
          </p:cNvSpPr>
          <p:nvPr/>
        </p:nvSpPr>
        <p:spPr>
          <a:xfrm>
            <a:off x="9316875" y="3546004"/>
            <a:ext cx="1875957"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Model Evaluation</a:t>
            </a:r>
          </a:p>
        </p:txBody>
      </p:sp>
      <mc:AlternateContent xmlns:mc="http://schemas.openxmlformats.org/markup-compatibility/2006" xmlns:a14="http://schemas.microsoft.com/office/drawing/2010/main">
        <mc:Choice Requires="a14">
          <p:sp>
            <p:nvSpPr>
              <p:cNvPr id="61" name="Content Placeholder 2">
                <a:extLst>
                  <a:ext uri="{FF2B5EF4-FFF2-40B4-BE49-F238E27FC236}">
                    <a16:creationId xmlns:a16="http://schemas.microsoft.com/office/drawing/2014/main" id="{CCD01171-973E-9F3D-83F2-197182020262}"/>
                  </a:ext>
                </a:extLst>
              </p:cNvPr>
              <p:cNvSpPr txBox="1">
                <a:spLocks/>
              </p:cNvSpPr>
              <p:nvPr/>
            </p:nvSpPr>
            <p:spPr>
              <a:xfrm>
                <a:off x="9333808" y="4329681"/>
                <a:ext cx="1977891" cy="735902"/>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40000"/>
                  </a:lnSpc>
                  <a:buNone/>
                </a:pPr>
                <a14:m>
                  <m:oMath xmlns:m="http://schemas.openxmlformats.org/officeDocument/2006/math">
                    <m:sSup>
                      <m:sSupPr>
                        <m:ctrlPr>
                          <a:rPr lang="en-US" sz="1600" b="1" i="1" smtClean="0">
                            <a:solidFill>
                              <a:schemeClr val="bg2">
                                <a:lumMod val="50000"/>
                              </a:schemeClr>
                            </a:solidFill>
                            <a:latin typeface="Cambria Math" panose="02040503050406030204" pitchFamily="18" charset="0"/>
                            <a:ea typeface="Tahoma" panose="020B0604030504040204" pitchFamily="34" charset="0"/>
                            <a:cs typeface="Tahoma" panose="020B0604030504040204" pitchFamily="34" charset="0"/>
                          </a:rPr>
                        </m:ctrlPr>
                      </m:sSupPr>
                      <m:e>
                        <m:r>
                          <a:rPr lang="en-US" sz="1600" b="1" i="1">
                            <a:solidFill>
                              <a:schemeClr val="bg2">
                                <a:lumMod val="50000"/>
                              </a:schemeClr>
                            </a:solidFill>
                            <a:latin typeface="Cambria Math" panose="02040503050406030204" pitchFamily="18" charset="0"/>
                            <a:ea typeface="Tahoma" panose="020B0604030504040204" pitchFamily="34" charset="0"/>
                            <a:cs typeface="Tahoma" panose="020B0604030504040204" pitchFamily="34" charset="0"/>
                          </a:rPr>
                          <m:t>𝑹</m:t>
                        </m:r>
                      </m:e>
                      <m:sup>
                        <m:r>
                          <a:rPr lang="en-US" sz="1600" b="1" i="1">
                            <a:solidFill>
                              <a:schemeClr val="bg2">
                                <a:lumMod val="50000"/>
                              </a:schemeClr>
                            </a:solidFill>
                            <a:latin typeface="Cambria Math" panose="02040503050406030204" pitchFamily="18" charset="0"/>
                            <a:ea typeface="Tahoma" panose="020B0604030504040204" pitchFamily="34" charset="0"/>
                            <a:cs typeface="Tahoma" panose="020B0604030504040204" pitchFamily="34" charset="0"/>
                          </a:rPr>
                          <m:t>𝟐</m:t>
                        </m:r>
                      </m:sup>
                    </m:sSup>
                  </m:oMath>
                </a14:m>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 Score</a:t>
                </a:r>
              </a:p>
              <a:p>
                <a:pPr marL="0" indent="0">
                  <a:lnSpc>
                    <a:spcPct val="40000"/>
                  </a:lnSpc>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Mean-Squared Error</a:t>
                </a:r>
              </a:p>
              <a:p>
                <a:pPr marL="0" indent="0">
                  <a:lnSpc>
                    <a:spcPct val="40000"/>
                  </a:lnSpc>
                  <a:buFont typeface="Arial" panose="020B0604020202020204" pitchFamily="34" charset="0"/>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Mean-Absolute Error</a:t>
                </a:r>
              </a:p>
            </p:txBody>
          </p:sp>
        </mc:Choice>
        <mc:Fallback xmlns="">
          <p:sp>
            <p:nvSpPr>
              <p:cNvPr id="61" name="Content Placeholder 2">
                <a:extLst>
                  <a:ext uri="{FF2B5EF4-FFF2-40B4-BE49-F238E27FC236}">
                    <a16:creationId xmlns:a16="http://schemas.microsoft.com/office/drawing/2014/main" id="{CCD01171-973E-9F3D-83F2-197182020262}"/>
                  </a:ext>
                </a:extLst>
              </p:cNvPr>
              <p:cNvSpPr txBox="1">
                <a:spLocks noRot="1" noChangeAspect="1" noMove="1" noResize="1" noEditPoints="1" noAdjustHandles="1" noChangeArrowheads="1" noChangeShapeType="1" noTextEdit="1"/>
              </p:cNvSpPr>
              <p:nvPr/>
            </p:nvSpPr>
            <p:spPr>
              <a:xfrm>
                <a:off x="9333808" y="4329681"/>
                <a:ext cx="1977891" cy="735902"/>
              </a:xfrm>
              <a:prstGeom prst="rect">
                <a:avLst/>
              </a:prstGeom>
              <a:blipFill>
                <a:blip r:embed="rId9"/>
                <a:stretch>
                  <a:fillRect l="-637" t="-6780" b="-3390"/>
                </a:stretch>
              </a:blipFill>
            </p:spPr>
            <p:txBody>
              <a:bodyPr/>
              <a:lstStyle/>
              <a:p>
                <a:r>
                  <a:rPr lang="en-US">
                    <a:noFill/>
                  </a:rPr>
                  <a:t> </a:t>
                </a:r>
              </a:p>
            </p:txBody>
          </p:sp>
        </mc:Fallback>
      </mc:AlternateContent>
      <p:pic>
        <p:nvPicPr>
          <p:cNvPr id="63" name="Graphic 62" descr="Statistics with solid fill">
            <a:extLst>
              <a:ext uri="{FF2B5EF4-FFF2-40B4-BE49-F238E27FC236}">
                <a16:creationId xmlns:a16="http://schemas.microsoft.com/office/drawing/2014/main" id="{3022D68D-A73D-C9A1-2053-CA70E29FF81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52342" y="2755889"/>
            <a:ext cx="521135" cy="521135"/>
          </a:xfrm>
          <a:prstGeom prst="rect">
            <a:avLst/>
          </a:prstGeom>
        </p:spPr>
      </p:pic>
      <p:cxnSp>
        <p:nvCxnSpPr>
          <p:cNvPr id="66" name="Straight Connector 65">
            <a:extLst>
              <a:ext uri="{FF2B5EF4-FFF2-40B4-BE49-F238E27FC236}">
                <a16:creationId xmlns:a16="http://schemas.microsoft.com/office/drawing/2014/main" id="{43B5442A-B72C-9D61-CB88-B464FA9EBD23}"/>
              </a:ext>
            </a:extLst>
          </p:cNvPr>
          <p:cNvCxnSpPr>
            <a:stCxn id="8" idx="3"/>
            <a:endCxn id="54" idx="1"/>
          </p:cNvCxnSpPr>
          <p:nvPr/>
        </p:nvCxnSpPr>
        <p:spPr>
          <a:xfrm>
            <a:off x="3072919" y="4100175"/>
            <a:ext cx="39789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80B571-B748-3839-43A7-8079B18787E2}"/>
              </a:ext>
            </a:extLst>
          </p:cNvPr>
          <p:cNvCxnSpPr/>
          <p:nvPr/>
        </p:nvCxnSpPr>
        <p:spPr>
          <a:xfrm>
            <a:off x="5897052" y="4100174"/>
            <a:ext cx="39789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498869-4701-C43D-8ADA-BB3A9F8E54D6}"/>
              </a:ext>
            </a:extLst>
          </p:cNvPr>
          <p:cNvCxnSpPr/>
          <p:nvPr/>
        </p:nvCxnSpPr>
        <p:spPr>
          <a:xfrm>
            <a:off x="8672337" y="4100174"/>
            <a:ext cx="39789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423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9"/>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Dataset</a:t>
            </a:r>
          </a:p>
        </p:txBody>
      </p:sp>
      <p:pic>
        <p:nvPicPr>
          <p:cNvPr id="5" name="Picture 4" descr="Map&#10;&#10;Description automatically generated">
            <a:extLst>
              <a:ext uri="{FF2B5EF4-FFF2-40B4-BE49-F238E27FC236}">
                <a16:creationId xmlns:a16="http://schemas.microsoft.com/office/drawing/2014/main" id="{3202A465-3C17-07AD-6582-6B3D9B8DD3ED}"/>
              </a:ext>
            </a:extLst>
          </p:cNvPr>
          <p:cNvPicPr>
            <a:picLocks noChangeAspect="1"/>
          </p:cNvPicPr>
          <p:nvPr/>
        </p:nvPicPr>
        <p:blipFill rotWithShape="1">
          <a:blip r:embed="rId3"/>
          <a:srcRect l="16016" r="24250"/>
          <a:stretch/>
        </p:blipFill>
        <p:spPr>
          <a:xfrm>
            <a:off x="9071357" y="1917478"/>
            <a:ext cx="2370066" cy="4237536"/>
          </a:xfrm>
          <a:prstGeom prst="rect">
            <a:avLst/>
          </a:prstGeom>
        </p:spPr>
      </p:pic>
      <p:pic>
        <p:nvPicPr>
          <p:cNvPr id="13" name="Picture 12" descr="Table&#10;&#10;Description automatically generated">
            <a:extLst>
              <a:ext uri="{FF2B5EF4-FFF2-40B4-BE49-F238E27FC236}">
                <a16:creationId xmlns:a16="http://schemas.microsoft.com/office/drawing/2014/main" id="{D58D45BE-437B-1862-A418-80C288B5D4ED}"/>
              </a:ext>
            </a:extLst>
          </p:cNvPr>
          <p:cNvPicPr>
            <a:picLocks noChangeAspect="1"/>
          </p:cNvPicPr>
          <p:nvPr/>
        </p:nvPicPr>
        <p:blipFill>
          <a:blip r:embed="rId4"/>
          <a:stretch>
            <a:fillRect/>
          </a:stretch>
        </p:blipFill>
        <p:spPr>
          <a:xfrm>
            <a:off x="5519303" y="1917478"/>
            <a:ext cx="3225835" cy="4237536"/>
          </a:xfrm>
          <a:prstGeom prst="rect">
            <a:avLst/>
          </a:prstGeom>
        </p:spPr>
      </p:pic>
      <p:cxnSp>
        <p:nvCxnSpPr>
          <p:cNvPr id="34" name="Straight Connector 33">
            <a:extLst>
              <a:ext uri="{FF2B5EF4-FFF2-40B4-BE49-F238E27FC236}">
                <a16:creationId xmlns:a16="http://schemas.microsoft.com/office/drawing/2014/main" id="{398521DD-C456-6BFF-C393-9F5773BE2722}"/>
              </a:ext>
            </a:extLst>
          </p:cNvPr>
          <p:cNvCxnSpPr>
            <a:cxnSpLocks/>
          </p:cNvCxnSpPr>
          <p:nvPr/>
        </p:nvCxnSpPr>
        <p:spPr>
          <a:xfrm>
            <a:off x="8745138" y="3949431"/>
            <a:ext cx="39789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Subtitle 2">
            <a:extLst>
              <a:ext uri="{FF2B5EF4-FFF2-40B4-BE49-F238E27FC236}">
                <a16:creationId xmlns:a16="http://schemas.microsoft.com/office/drawing/2014/main" id="{F15A8606-5DA6-18EB-5042-31950AAA25B6}"/>
              </a:ext>
            </a:extLst>
          </p:cNvPr>
          <p:cNvSpPr txBox="1">
            <a:spLocks/>
          </p:cNvSpPr>
          <p:nvPr/>
        </p:nvSpPr>
        <p:spPr>
          <a:xfrm>
            <a:off x="648825" y="1927305"/>
            <a:ext cx="516605" cy="516212"/>
          </a:xfrm>
          <a:prstGeom prst="ellipse">
            <a:avLst/>
          </a:prstGeom>
          <a:solidFill>
            <a:schemeClr val="accent2">
              <a:lumMod val="50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6" name="Group 5">
            <a:extLst>
              <a:ext uri="{FF2B5EF4-FFF2-40B4-BE49-F238E27FC236}">
                <a16:creationId xmlns:a16="http://schemas.microsoft.com/office/drawing/2014/main" id="{A03BCA4F-401A-44AA-25A3-88576CB2E044}"/>
              </a:ext>
            </a:extLst>
          </p:cNvPr>
          <p:cNvGrpSpPr/>
          <p:nvPr/>
        </p:nvGrpSpPr>
        <p:grpSpPr>
          <a:xfrm>
            <a:off x="734935" y="1917478"/>
            <a:ext cx="5309850" cy="868270"/>
            <a:chOff x="1351456" y="1917478"/>
            <a:chExt cx="5309850" cy="868270"/>
          </a:xfrm>
        </p:grpSpPr>
        <p:sp>
          <p:nvSpPr>
            <p:cNvPr id="39" name="Content Placeholder 2">
              <a:extLst>
                <a:ext uri="{FF2B5EF4-FFF2-40B4-BE49-F238E27FC236}">
                  <a16:creationId xmlns:a16="http://schemas.microsoft.com/office/drawing/2014/main" id="{EDDF4BB4-7109-C0BF-5D88-E81C42182669}"/>
                </a:ext>
              </a:extLst>
            </p:cNvPr>
            <p:cNvSpPr txBox="1">
              <a:spLocks/>
            </p:cNvSpPr>
            <p:nvPr/>
          </p:nvSpPr>
          <p:spPr>
            <a:xfrm>
              <a:off x="1577363" y="2292974"/>
              <a:ext cx="508394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Most widely used platforms for Used car</a:t>
              </a:r>
              <a:endParaRPr lang="en-US" sz="1400"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3" name="Content Placeholder 2">
              <a:extLst>
                <a:ext uri="{FF2B5EF4-FFF2-40B4-BE49-F238E27FC236}">
                  <a16:creationId xmlns:a16="http://schemas.microsoft.com/office/drawing/2014/main" id="{2B4058F4-1218-1CC0-CE27-B694C3ED05C8}"/>
                </a:ext>
              </a:extLst>
            </p:cNvPr>
            <p:cNvSpPr txBox="1">
              <a:spLocks/>
            </p:cNvSpPr>
            <p:nvPr/>
          </p:nvSpPr>
          <p:spPr>
            <a:xfrm>
              <a:off x="1351456" y="1917478"/>
              <a:ext cx="1543282" cy="535867"/>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pPr>
              <a:r>
                <a:rPr lang="en-US"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CarGurus</a:t>
              </a:r>
            </a:p>
          </p:txBody>
        </p:sp>
      </p:grpSp>
      <p:sp>
        <p:nvSpPr>
          <p:cNvPr id="21" name="Subtitle 2">
            <a:extLst>
              <a:ext uri="{FF2B5EF4-FFF2-40B4-BE49-F238E27FC236}">
                <a16:creationId xmlns:a16="http://schemas.microsoft.com/office/drawing/2014/main" id="{AB9A534C-8281-41DB-05A7-C4FB7956B399}"/>
              </a:ext>
            </a:extLst>
          </p:cNvPr>
          <p:cNvSpPr txBox="1">
            <a:spLocks/>
          </p:cNvSpPr>
          <p:nvPr/>
        </p:nvSpPr>
        <p:spPr>
          <a:xfrm>
            <a:off x="840891" y="3004806"/>
            <a:ext cx="516605" cy="516212"/>
          </a:xfrm>
          <a:prstGeom prst="ellipse">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7" name="Group 6">
            <a:extLst>
              <a:ext uri="{FF2B5EF4-FFF2-40B4-BE49-F238E27FC236}">
                <a16:creationId xmlns:a16="http://schemas.microsoft.com/office/drawing/2014/main" id="{120E211F-451F-314E-23BA-DB8A5480CB26}"/>
              </a:ext>
            </a:extLst>
          </p:cNvPr>
          <p:cNvGrpSpPr/>
          <p:nvPr/>
        </p:nvGrpSpPr>
        <p:grpSpPr>
          <a:xfrm>
            <a:off x="960842" y="2995001"/>
            <a:ext cx="5309850" cy="902247"/>
            <a:chOff x="1351456" y="2952861"/>
            <a:chExt cx="5309850" cy="902247"/>
          </a:xfrm>
        </p:grpSpPr>
        <p:sp>
          <p:nvSpPr>
            <p:cNvPr id="37" name="Content Placeholder 2">
              <a:extLst>
                <a:ext uri="{FF2B5EF4-FFF2-40B4-BE49-F238E27FC236}">
                  <a16:creationId xmlns:a16="http://schemas.microsoft.com/office/drawing/2014/main" id="{27DC4288-5FC3-657F-29CD-6FAF4C8B1E7B}"/>
                </a:ext>
              </a:extLst>
            </p:cNvPr>
            <p:cNvSpPr txBox="1">
              <a:spLocks/>
            </p:cNvSpPr>
            <p:nvPr/>
          </p:nvSpPr>
          <p:spPr>
            <a:xfrm>
              <a:off x="1577363" y="3362334"/>
              <a:ext cx="508394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32,785 Observations</a:t>
              </a:r>
              <a:endParaRPr lang="en-US" sz="1400"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8" name="Content Placeholder 2">
              <a:extLst>
                <a:ext uri="{FF2B5EF4-FFF2-40B4-BE49-F238E27FC236}">
                  <a16:creationId xmlns:a16="http://schemas.microsoft.com/office/drawing/2014/main" id="{4F90871B-9188-30A0-330F-81B43CD3DF61}"/>
                </a:ext>
              </a:extLst>
            </p:cNvPr>
            <p:cNvSpPr txBox="1">
              <a:spLocks/>
            </p:cNvSpPr>
            <p:nvPr/>
          </p:nvSpPr>
          <p:spPr>
            <a:xfrm>
              <a:off x="1351456" y="2952861"/>
              <a:ext cx="3935962" cy="535867"/>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pPr>
              <a:r>
                <a:rPr lang="en-US"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Dataset</a:t>
              </a:r>
            </a:p>
          </p:txBody>
        </p:sp>
      </p:grpSp>
      <p:sp>
        <p:nvSpPr>
          <p:cNvPr id="22" name="Subtitle 2">
            <a:extLst>
              <a:ext uri="{FF2B5EF4-FFF2-40B4-BE49-F238E27FC236}">
                <a16:creationId xmlns:a16="http://schemas.microsoft.com/office/drawing/2014/main" id="{E8DE503B-0522-3261-74CC-859BEDD57742}"/>
              </a:ext>
            </a:extLst>
          </p:cNvPr>
          <p:cNvSpPr txBox="1">
            <a:spLocks/>
          </p:cNvSpPr>
          <p:nvPr/>
        </p:nvSpPr>
        <p:spPr>
          <a:xfrm>
            <a:off x="648825" y="4145573"/>
            <a:ext cx="516605" cy="516212"/>
          </a:xfrm>
          <a:prstGeom prst="ellipse">
            <a:avLst/>
          </a:prstGeom>
          <a:solidFill>
            <a:schemeClr val="accent2">
              <a:lumMod val="50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7" name="Group 26">
            <a:extLst>
              <a:ext uri="{FF2B5EF4-FFF2-40B4-BE49-F238E27FC236}">
                <a16:creationId xmlns:a16="http://schemas.microsoft.com/office/drawing/2014/main" id="{51ABFC03-92C6-8D67-C186-44558AFDADAB}"/>
              </a:ext>
            </a:extLst>
          </p:cNvPr>
          <p:cNvGrpSpPr/>
          <p:nvPr/>
        </p:nvGrpSpPr>
        <p:grpSpPr>
          <a:xfrm>
            <a:off x="734935" y="4106501"/>
            <a:ext cx="5309850" cy="902247"/>
            <a:chOff x="1351456" y="2952861"/>
            <a:chExt cx="5309850" cy="902247"/>
          </a:xfrm>
        </p:grpSpPr>
        <p:sp>
          <p:nvSpPr>
            <p:cNvPr id="28" name="Content Placeholder 2">
              <a:extLst>
                <a:ext uri="{FF2B5EF4-FFF2-40B4-BE49-F238E27FC236}">
                  <a16:creationId xmlns:a16="http://schemas.microsoft.com/office/drawing/2014/main" id="{120C6186-A6E3-27EF-CF30-260D9D4360A6}"/>
                </a:ext>
              </a:extLst>
            </p:cNvPr>
            <p:cNvSpPr txBox="1">
              <a:spLocks/>
            </p:cNvSpPr>
            <p:nvPr/>
          </p:nvSpPr>
          <p:spPr>
            <a:xfrm>
              <a:off x="1577363" y="3362334"/>
              <a:ext cx="508394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MSRP | Model ID | Body type | Mileages etc.</a:t>
              </a:r>
              <a:endParaRPr lang="en-US" sz="1400"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9" name="Content Placeholder 2">
              <a:extLst>
                <a:ext uri="{FF2B5EF4-FFF2-40B4-BE49-F238E27FC236}">
                  <a16:creationId xmlns:a16="http://schemas.microsoft.com/office/drawing/2014/main" id="{8BACCC9D-09C9-7920-38BB-B31E0FD3807B}"/>
                </a:ext>
              </a:extLst>
            </p:cNvPr>
            <p:cNvSpPr txBox="1">
              <a:spLocks/>
            </p:cNvSpPr>
            <p:nvPr/>
          </p:nvSpPr>
          <p:spPr>
            <a:xfrm>
              <a:off x="1351456" y="2952861"/>
              <a:ext cx="3935962" cy="535867"/>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pPr>
              <a:r>
                <a:rPr lang="en-US"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Features</a:t>
              </a:r>
            </a:p>
          </p:txBody>
        </p:sp>
      </p:grpSp>
      <p:sp>
        <p:nvSpPr>
          <p:cNvPr id="23" name="Subtitle 2">
            <a:extLst>
              <a:ext uri="{FF2B5EF4-FFF2-40B4-BE49-F238E27FC236}">
                <a16:creationId xmlns:a16="http://schemas.microsoft.com/office/drawing/2014/main" id="{ED57EDB6-C2AE-E2C2-531C-A43BBA8726CF}"/>
              </a:ext>
            </a:extLst>
          </p:cNvPr>
          <p:cNvSpPr txBox="1">
            <a:spLocks/>
          </p:cNvSpPr>
          <p:nvPr/>
        </p:nvSpPr>
        <p:spPr>
          <a:xfrm>
            <a:off x="840891" y="5237655"/>
            <a:ext cx="516605" cy="516212"/>
          </a:xfrm>
          <a:prstGeom prst="ellipse">
            <a:avLst/>
          </a:prstGeom>
          <a:solidFill>
            <a:schemeClr val="accent2">
              <a:lumMod val="75000"/>
            </a:scheme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10" name="Group 9">
            <a:extLst>
              <a:ext uri="{FF2B5EF4-FFF2-40B4-BE49-F238E27FC236}">
                <a16:creationId xmlns:a16="http://schemas.microsoft.com/office/drawing/2014/main" id="{A9212F94-D792-2A5B-6D9C-FEF9C4F8255C}"/>
              </a:ext>
            </a:extLst>
          </p:cNvPr>
          <p:cNvGrpSpPr/>
          <p:nvPr/>
        </p:nvGrpSpPr>
        <p:grpSpPr>
          <a:xfrm>
            <a:off x="960842" y="5218000"/>
            <a:ext cx="5309850" cy="853262"/>
            <a:chOff x="1351456" y="5218000"/>
            <a:chExt cx="5309850" cy="853262"/>
          </a:xfrm>
        </p:grpSpPr>
        <p:sp>
          <p:nvSpPr>
            <p:cNvPr id="17" name="Content Placeholder 2">
              <a:extLst>
                <a:ext uri="{FF2B5EF4-FFF2-40B4-BE49-F238E27FC236}">
                  <a16:creationId xmlns:a16="http://schemas.microsoft.com/office/drawing/2014/main" id="{620AE25B-F39D-C345-5BB3-55F00B8AAFDD}"/>
                </a:ext>
              </a:extLst>
            </p:cNvPr>
            <p:cNvSpPr txBox="1">
              <a:spLocks/>
            </p:cNvSpPr>
            <p:nvPr/>
          </p:nvSpPr>
          <p:spPr>
            <a:xfrm>
              <a:off x="1577363" y="5578488"/>
              <a:ext cx="5083943" cy="49277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Illinois | Iowa | Wisconsin | Missouri | Indiana</a:t>
              </a:r>
              <a:endParaRPr lang="en-US" sz="1400" b="1"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2">
              <a:extLst>
                <a:ext uri="{FF2B5EF4-FFF2-40B4-BE49-F238E27FC236}">
                  <a16:creationId xmlns:a16="http://schemas.microsoft.com/office/drawing/2014/main" id="{B27AF1AF-AFF5-04D8-1493-58161388B2D5}"/>
                </a:ext>
              </a:extLst>
            </p:cNvPr>
            <p:cNvSpPr txBox="1">
              <a:spLocks/>
            </p:cNvSpPr>
            <p:nvPr/>
          </p:nvSpPr>
          <p:spPr>
            <a:xfrm>
              <a:off x="1351456" y="5218000"/>
              <a:ext cx="3935962" cy="535867"/>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pPr>
              <a:r>
                <a:rPr lang="en-US" sz="20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States</a:t>
              </a:r>
            </a:p>
          </p:txBody>
        </p:sp>
      </p:grpSp>
    </p:spTree>
    <p:extLst>
      <p:ext uri="{BB962C8B-B14F-4D97-AF65-F5344CB8AC3E}">
        <p14:creationId xmlns:p14="http://schemas.microsoft.com/office/powerpoint/2010/main" val="168985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9"/>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Dataset</a:t>
            </a:r>
            <a:endPar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5" name="Group 4">
            <a:extLst>
              <a:ext uri="{FF2B5EF4-FFF2-40B4-BE49-F238E27FC236}">
                <a16:creationId xmlns:a16="http://schemas.microsoft.com/office/drawing/2014/main" id="{EE972718-6AA5-1DAA-8DF5-28577FE5B42A}"/>
              </a:ext>
            </a:extLst>
          </p:cNvPr>
          <p:cNvGrpSpPr/>
          <p:nvPr/>
        </p:nvGrpSpPr>
        <p:grpSpPr>
          <a:xfrm>
            <a:off x="3159147" y="1756252"/>
            <a:ext cx="5873705" cy="4228064"/>
            <a:chOff x="3251925" y="1756252"/>
            <a:chExt cx="5873705" cy="4228064"/>
          </a:xfrm>
        </p:grpSpPr>
        <p:pic>
          <p:nvPicPr>
            <p:cNvPr id="1030" name="Picture 6">
              <a:extLst>
                <a:ext uri="{FF2B5EF4-FFF2-40B4-BE49-F238E27FC236}">
                  <a16:creationId xmlns:a16="http://schemas.microsoft.com/office/drawing/2014/main" id="{88F2D70D-3439-A1C8-D542-28A19C0C1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554" y="1756252"/>
              <a:ext cx="2844075" cy="20314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058836A-4E44-860D-B834-C3291AC56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926" y="3952834"/>
              <a:ext cx="2844075" cy="20314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9F66C9C-8792-2582-A7FB-2F0D28FAD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555" y="3952834"/>
              <a:ext cx="2844075" cy="20314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BD7D734-1F90-3F82-DFF2-620558AB9F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1925" y="1756252"/>
              <a:ext cx="2844075" cy="20314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4120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8F71-B097-73CD-FBD8-E106D707D1C8}"/>
              </a:ext>
            </a:extLst>
          </p:cNvPr>
          <p:cNvSpPr>
            <a:spLocks noGrp="1"/>
          </p:cNvSpPr>
          <p:nvPr>
            <p:ph type="title"/>
          </p:nvPr>
        </p:nvSpPr>
        <p:spPr>
          <a:xfrm>
            <a:off x="734935" y="609804"/>
            <a:ext cx="1684856" cy="492611"/>
          </a:xfrm>
        </p:spPr>
        <p:txBody>
          <a:bodyPr anchor="ctr" anchorCtr="0">
            <a:normAutofit fontScale="90000"/>
          </a:bodyPr>
          <a:lstStyle/>
          <a:p>
            <a:pPr algn="ctr"/>
            <a:r>
              <a:rPr lang="en-US" sz="24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Methodology</a:t>
            </a:r>
            <a:endParaRPr lang="en-US" sz="2800" spc="-1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EABD43-C049-11D1-8178-B22CFA7B52C8}"/>
              </a:ext>
            </a:extLst>
          </p:cNvPr>
          <p:cNvSpPr/>
          <p:nvPr/>
        </p:nvSpPr>
        <p:spPr>
          <a:xfrm>
            <a:off x="799264" y="1160169"/>
            <a:ext cx="1556201"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itle 1">
            <a:extLst>
              <a:ext uri="{FF2B5EF4-FFF2-40B4-BE49-F238E27FC236}">
                <a16:creationId xmlns:a16="http://schemas.microsoft.com/office/drawing/2014/main" id="{88192B70-42E6-D0FB-CC5B-4F1DC9765804}"/>
              </a:ext>
            </a:extLst>
          </p:cNvPr>
          <p:cNvSpPr txBox="1">
            <a:spLocks/>
          </p:cNvSpPr>
          <p:nvPr/>
        </p:nvSpPr>
        <p:spPr>
          <a:xfrm>
            <a:off x="534120" y="1263641"/>
            <a:ext cx="2086487" cy="492611"/>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spc="-1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Dataset</a:t>
            </a:r>
          </a:p>
        </p:txBody>
      </p:sp>
      <p:grpSp>
        <p:nvGrpSpPr>
          <p:cNvPr id="24" name="Group 23">
            <a:extLst>
              <a:ext uri="{FF2B5EF4-FFF2-40B4-BE49-F238E27FC236}">
                <a16:creationId xmlns:a16="http://schemas.microsoft.com/office/drawing/2014/main" id="{58D57EEC-33EA-CA26-FD53-493EED6E381A}"/>
              </a:ext>
            </a:extLst>
          </p:cNvPr>
          <p:cNvGrpSpPr/>
          <p:nvPr/>
        </p:nvGrpSpPr>
        <p:grpSpPr>
          <a:xfrm>
            <a:off x="7449826" y="4934108"/>
            <a:ext cx="3320732" cy="660251"/>
            <a:chOff x="3170804" y="2032295"/>
            <a:chExt cx="1347856" cy="660251"/>
          </a:xfrm>
        </p:grpSpPr>
        <p:sp>
          <p:nvSpPr>
            <p:cNvPr id="25" name="Content Placeholder 2">
              <a:extLst>
                <a:ext uri="{FF2B5EF4-FFF2-40B4-BE49-F238E27FC236}">
                  <a16:creationId xmlns:a16="http://schemas.microsoft.com/office/drawing/2014/main" id="{4E71CE64-1E85-45B0-5E7C-24F828E919C8}"/>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Brands vs. Average Price</a:t>
              </a:r>
            </a:p>
          </p:txBody>
        </p:sp>
        <p:cxnSp>
          <p:nvCxnSpPr>
            <p:cNvPr id="26" name="Straight Connector 25">
              <a:extLst>
                <a:ext uri="{FF2B5EF4-FFF2-40B4-BE49-F238E27FC236}">
                  <a16:creationId xmlns:a16="http://schemas.microsoft.com/office/drawing/2014/main" id="{679C58D8-3245-E94D-1418-6EF61FAE6AB0}"/>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081C63-BA50-3564-FAC0-D82977BDC07C}"/>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814647D-7926-5829-1369-FC748199772D}"/>
              </a:ext>
            </a:extLst>
          </p:cNvPr>
          <p:cNvGrpSpPr/>
          <p:nvPr/>
        </p:nvGrpSpPr>
        <p:grpSpPr>
          <a:xfrm>
            <a:off x="2064547" y="4934108"/>
            <a:ext cx="3320732" cy="660251"/>
            <a:chOff x="3170804" y="2032295"/>
            <a:chExt cx="1347856" cy="660251"/>
          </a:xfrm>
        </p:grpSpPr>
        <p:sp>
          <p:nvSpPr>
            <p:cNvPr id="31" name="Content Placeholder 2">
              <a:extLst>
                <a:ext uri="{FF2B5EF4-FFF2-40B4-BE49-F238E27FC236}">
                  <a16:creationId xmlns:a16="http://schemas.microsoft.com/office/drawing/2014/main" id="{D6B4F8D3-2BE5-FAFF-0946-93E3B440073F}"/>
                </a:ext>
              </a:extLst>
            </p:cNvPr>
            <p:cNvSpPr txBox="1">
              <a:spLocks/>
            </p:cNvSpPr>
            <p:nvPr/>
          </p:nvSpPr>
          <p:spPr>
            <a:xfrm>
              <a:off x="3170804" y="2032295"/>
              <a:ext cx="1347856" cy="6602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Brand</a:t>
              </a:r>
            </a:p>
          </p:txBody>
        </p:sp>
        <p:cxnSp>
          <p:nvCxnSpPr>
            <p:cNvPr id="32" name="Straight Connector 31">
              <a:extLst>
                <a:ext uri="{FF2B5EF4-FFF2-40B4-BE49-F238E27FC236}">
                  <a16:creationId xmlns:a16="http://schemas.microsoft.com/office/drawing/2014/main" id="{B9F9E179-E309-2436-32EE-792B6A05EB7B}"/>
                </a:ext>
              </a:extLst>
            </p:cNvPr>
            <p:cNvCxnSpPr>
              <a:cxnSpLocks/>
            </p:cNvCxnSpPr>
            <p:nvPr/>
          </p:nvCxnSpPr>
          <p:spPr>
            <a:xfrm>
              <a:off x="3170804"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711489-CC67-50F9-82F6-962631E791EF}"/>
                </a:ext>
              </a:extLst>
            </p:cNvPr>
            <p:cNvCxnSpPr>
              <a:cxnSpLocks/>
            </p:cNvCxnSpPr>
            <p:nvPr/>
          </p:nvCxnSpPr>
          <p:spPr>
            <a:xfrm>
              <a:off x="4518660" y="2248233"/>
              <a:ext cx="0" cy="2283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5" name="Picture 4" descr="A picture containing diagram&#10;&#10;Description automatically generated">
            <a:extLst>
              <a:ext uri="{FF2B5EF4-FFF2-40B4-BE49-F238E27FC236}">
                <a16:creationId xmlns:a16="http://schemas.microsoft.com/office/drawing/2014/main" id="{2E93B3C0-415D-8465-5413-57B1948FCDCF}"/>
              </a:ext>
            </a:extLst>
          </p:cNvPr>
          <p:cNvPicPr>
            <a:picLocks noChangeAspect="1"/>
          </p:cNvPicPr>
          <p:nvPr/>
        </p:nvPicPr>
        <p:blipFill>
          <a:blip r:embed="rId3">
            <a:alphaModFix amt="95000"/>
          </a:blip>
          <a:stretch>
            <a:fillRect/>
          </a:stretch>
        </p:blipFill>
        <p:spPr>
          <a:xfrm>
            <a:off x="6700332" y="2455991"/>
            <a:ext cx="4819721" cy="2046019"/>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4F562674-A313-9185-C37E-137679165B4D}"/>
              </a:ext>
            </a:extLst>
          </p:cNvPr>
          <p:cNvPicPr>
            <a:picLocks noChangeAspect="1"/>
          </p:cNvPicPr>
          <p:nvPr/>
        </p:nvPicPr>
        <p:blipFill>
          <a:blip r:embed="rId4"/>
          <a:stretch>
            <a:fillRect/>
          </a:stretch>
        </p:blipFill>
        <p:spPr>
          <a:xfrm>
            <a:off x="799264" y="2455991"/>
            <a:ext cx="5717913" cy="2046019"/>
          </a:xfrm>
          <a:prstGeom prst="rect">
            <a:avLst/>
          </a:prstGeom>
        </p:spPr>
      </p:pic>
    </p:spTree>
    <p:extLst>
      <p:ext uri="{BB962C8B-B14F-4D97-AF65-F5344CB8AC3E}">
        <p14:creationId xmlns:p14="http://schemas.microsoft.com/office/powerpoint/2010/main" val="3486147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TotalTime>
  <Words>2481</Words>
  <Application>Microsoft Macintosh PowerPoint</Application>
  <PresentationFormat>Widescreen</PresentationFormat>
  <Paragraphs>546</Paragraphs>
  <Slides>42</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-apple-system</vt:lpstr>
      <vt:lpstr>Apple SD Gothic Neo</vt:lpstr>
      <vt:lpstr>Arial</vt:lpstr>
      <vt:lpstr>Calibri</vt:lpstr>
      <vt:lpstr>Calibri Light</vt:lpstr>
      <vt:lpstr>Cambria Math</vt:lpstr>
      <vt:lpstr>Tahoma</vt:lpstr>
      <vt:lpstr>Office Theme</vt:lpstr>
      <vt:lpstr>Used car price prediction</vt:lpstr>
      <vt:lpstr>INDEX</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Results</vt:lpstr>
      <vt:lpstr>PowerPoint Presentation</vt:lpstr>
      <vt:lpstr>PowerPoint Presentation</vt:lpstr>
      <vt:lpstr>PowerPoint Presentation</vt:lpstr>
      <vt:lpstr>PowerPoint Presentation</vt:lpstr>
      <vt:lpstr>Results</vt:lpstr>
      <vt:lpstr>Results</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Ro, Eunjeong</dc:creator>
  <cp:lastModifiedBy>Yoon Chae Na</cp:lastModifiedBy>
  <cp:revision>146</cp:revision>
  <dcterms:created xsi:type="dcterms:W3CDTF">2022-04-19T01:27:15Z</dcterms:created>
  <dcterms:modified xsi:type="dcterms:W3CDTF">2022-05-01T01:38:13Z</dcterms:modified>
</cp:coreProperties>
</file>